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439" r:id="rId2"/>
    <p:sldId id="429" r:id="rId3"/>
    <p:sldId id="440" r:id="rId4"/>
    <p:sldId id="441" r:id="rId5"/>
    <p:sldId id="438" r:id="rId6"/>
    <p:sldId id="433" r:id="rId7"/>
    <p:sldId id="360" r:id="rId8"/>
    <p:sldId id="428" r:id="rId9"/>
    <p:sldId id="426" r:id="rId10"/>
    <p:sldId id="389" r:id="rId11"/>
    <p:sldId id="425" r:id="rId12"/>
    <p:sldId id="379" r:id="rId13"/>
    <p:sldId id="390" r:id="rId14"/>
    <p:sldId id="431" r:id="rId15"/>
    <p:sldId id="443" r:id="rId16"/>
    <p:sldId id="424" r:id="rId17"/>
    <p:sldId id="432" r:id="rId18"/>
    <p:sldId id="430" r:id="rId19"/>
    <p:sldId id="367" r:id="rId20"/>
    <p:sldId id="378" r:id="rId21"/>
    <p:sldId id="374" r:id="rId22"/>
    <p:sldId id="369" r:id="rId23"/>
    <p:sldId id="372" r:id="rId24"/>
    <p:sldId id="442" r:id="rId25"/>
    <p:sldId id="423" r:id="rId26"/>
    <p:sldId id="419" r:id="rId27"/>
    <p:sldId id="381" r:id="rId28"/>
    <p:sldId id="382" r:id="rId29"/>
    <p:sldId id="435" r:id="rId30"/>
    <p:sldId id="434" r:id="rId31"/>
    <p:sldId id="411" r:id="rId32"/>
    <p:sldId id="414" r:id="rId33"/>
    <p:sldId id="418" r:id="rId34"/>
    <p:sldId id="398" r:id="rId35"/>
    <p:sldId id="403" r:id="rId36"/>
    <p:sldId id="416" r:id="rId37"/>
    <p:sldId id="406" r:id="rId38"/>
    <p:sldId id="407" r:id="rId39"/>
    <p:sldId id="421" r:id="rId40"/>
    <p:sldId id="405" r:id="rId41"/>
    <p:sldId id="409" r:id="rId42"/>
    <p:sldId id="410" r:id="rId43"/>
    <p:sldId id="375" r:id="rId44"/>
    <p:sldId id="376" r:id="rId45"/>
    <p:sldId id="357"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7F7F7"/>
    <a:srgbClr val="F8F8F8"/>
    <a:srgbClr val="C3D0ED"/>
    <a:srgbClr val="DCE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p:normalViewPr>
  <p:slideViewPr>
    <p:cSldViewPr snapToGrid="0">
      <p:cViewPr varScale="1">
        <p:scale>
          <a:sx n="71" d="100"/>
          <a:sy n="71" d="100"/>
        </p:scale>
        <p:origin x="522" y="66"/>
      </p:cViewPr>
      <p:guideLst>
        <p:guide orient="horz" pos="792"/>
        <p:guide pos="3840"/>
      </p:guideLst>
    </p:cSldViewPr>
  </p:slideViewPr>
  <p:notesTextViewPr>
    <p:cViewPr>
      <p:scale>
        <a:sx n="1" d="1"/>
        <a:sy n="1" d="1"/>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CD9BA8-603E-4C47-8DCD-A02806B7510F}" type="datetimeFigureOut">
              <a:rPr lang="en-US" smtClean="0"/>
              <a:t>12/1/2016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0DA7B5-4059-414A-8E88-75FEC0A34CB2}" type="slidenum">
              <a:rPr lang="en-US" smtClean="0"/>
              <a:t>‹#›</a:t>
            </a:fld>
            <a:endParaRPr lang="en-US"/>
          </a:p>
        </p:txBody>
      </p:sp>
    </p:spTree>
    <p:extLst>
      <p:ext uri="{BB962C8B-B14F-4D97-AF65-F5344CB8AC3E}">
        <p14:creationId xmlns:p14="http://schemas.microsoft.com/office/powerpoint/2010/main" val="328112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8796" y="0"/>
            <a:ext cx="6874407" cy="6858000"/>
          </a:xfrm>
          <a:prstGeom prst="rect">
            <a:avLst/>
          </a:prstGeom>
        </p:spPr>
      </p:pic>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6" name="Title 1"/>
          <p:cNvSpPr>
            <a:spLocks noGrp="1"/>
          </p:cNvSpPr>
          <p:nvPr>
            <p:ph type="title"/>
          </p:nvPr>
        </p:nvSpPr>
        <p:spPr>
          <a:xfrm>
            <a:off x="1484311" y="1294726"/>
            <a:ext cx="10018713" cy="1143673"/>
          </a:xfrm>
        </p:spPr>
        <p:txBody>
          <a:body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1522909"/>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1294726"/>
            <a:ext cx="10018713" cy="1143673"/>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4311" y="1399922"/>
            <a:ext cx="10018713" cy="1038477"/>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4311" y="2377035"/>
            <a:ext cx="10018713" cy="1752599"/>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1600200"/>
            <a:ext cx="6240990" cy="4191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1432290"/>
            <a:ext cx="3280974" cy="405411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Subtitle 2"/>
          <p:cNvSpPr txBox="1">
            <a:spLocks/>
          </p:cNvSpPr>
          <p:nvPr userDrawn="1"/>
        </p:nvSpPr>
        <p:spPr>
          <a:xfrm>
            <a:off x="1484310" y="291312"/>
            <a:ext cx="6632002" cy="6959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dirty="0" smtClean="0"/>
              <a:t>International Sales Meeting </a:t>
            </a:r>
            <a:r>
              <a:rPr lang="en-US" sz="3200" dirty="0" smtClean="0">
                <a:solidFill>
                  <a:srgbClr val="C00000"/>
                </a:solidFill>
              </a:rPr>
              <a:t>2015</a:t>
            </a:r>
            <a:endParaRPr lang="en-US" sz="3200" dirty="0">
              <a:solidFill>
                <a:srgbClr val="C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904849" y="457201"/>
            <a:ext cx="2607669" cy="533728"/>
          </a:xfrm>
          <a:prstGeom prst="rect">
            <a:avLst/>
          </a:prstGeom>
        </p:spPr>
      </p:pic>
      <p:pic>
        <p:nvPicPr>
          <p:cNvPr id="14" name="Picture 1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658796" y="0"/>
            <a:ext cx="6874407" cy="6858000"/>
          </a:xfrm>
          <a:prstGeom prst="rect">
            <a:avLst/>
          </a:prstGeom>
        </p:spPr>
      </p:pic>
      <p:sp>
        <p:nvSpPr>
          <p:cNvPr id="2" name="Title Placeholder 1"/>
          <p:cNvSpPr>
            <a:spLocks noGrp="1"/>
          </p:cNvSpPr>
          <p:nvPr>
            <p:ph type="title"/>
          </p:nvPr>
        </p:nvSpPr>
        <p:spPr>
          <a:xfrm>
            <a:off x="1484311" y="1302818"/>
            <a:ext cx="10018713" cy="1135581"/>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6" r:id="rId12"/>
    <p:sldLayoutId id="2147483667" r:id="rId13"/>
    <p:sldLayoutId id="2147483658" r:id="rId14"/>
  </p:sldLayoutIdLs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7.jpg"/></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2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2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ytorc.com/"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4994" y="3020071"/>
            <a:ext cx="5022011" cy="1163086"/>
          </a:xfrm>
        </p:spPr>
        <p:txBody>
          <a:bodyPr>
            <a:noAutofit/>
          </a:bodyPr>
          <a:lstStyle/>
          <a:p>
            <a:pPr algn="ctr"/>
            <a:r>
              <a:rPr lang="en-US" sz="3600" dirty="0" smtClean="0">
                <a:latin typeface="Arial" panose="020B0604020202020204" pitchFamily="34" charset="0"/>
                <a:cs typeface="Arial" panose="020B0604020202020204" pitchFamily="34" charset="0"/>
              </a:rPr>
              <a:t>LiON Gun Description, Operation and Safety</a:t>
            </a:r>
          </a:p>
        </p:txBody>
      </p:sp>
      <p:sp>
        <p:nvSpPr>
          <p:cNvPr id="2" name="TextBox 1"/>
          <p:cNvSpPr txBox="1"/>
          <p:nvPr/>
        </p:nvSpPr>
        <p:spPr>
          <a:xfrm>
            <a:off x="5205504" y="6211142"/>
            <a:ext cx="2480329"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December 1, </a:t>
            </a:r>
            <a:r>
              <a:rPr lang="en-US" sz="1400" b="1" dirty="0" smtClean="0">
                <a:latin typeface="Arial" panose="020B0604020202020204" pitchFamily="34" charset="0"/>
                <a:cs typeface="Arial" panose="020B0604020202020204" pitchFamily="34" charset="0"/>
              </a:rPr>
              <a:t>2016</a:t>
            </a:r>
            <a:endParaRPr lang="en-US" sz="1400" b="1" dirty="0">
              <a:latin typeface="Arial" panose="020B0604020202020204" pitchFamily="34" charset="0"/>
              <a:cs typeface="Arial" panose="020B0604020202020204" pitchFamily="34" charset="0"/>
            </a:endParaRPr>
          </a:p>
        </p:txBody>
      </p:sp>
      <p:sp>
        <p:nvSpPr>
          <p:cNvPr id="4" name="Rectangle 3"/>
          <p:cNvSpPr/>
          <p:nvPr/>
        </p:nvSpPr>
        <p:spPr>
          <a:xfrm>
            <a:off x="5851248" y="6518919"/>
            <a:ext cx="1031051" cy="307777"/>
          </a:xfrm>
          <a:prstGeom prst="rect">
            <a:avLst/>
          </a:prstGeom>
        </p:spPr>
        <p:txBody>
          <a:bodyPr wrap="none">
            <a:spAutoFit/>
          </a:bodyPr>
          <a:lstStyle/>
          <a:p>
            <a:r>
              <a:rPr lang="en-US" sz="1400" b="1" dirty="0">
                <a:ea typeface="Calibri" panose="020F0502020204030204" pitchFamily="34" charset="0"/>
                <a:cs typeface="Times New Roman" panose="02020603050405020304" pitchFamily="18" charset="0"/>
              </a:rPr>
              <a:t>SK080528</a:t>
            </a:r>
            <a:endParaRPr lang="en-US" sz="1400" b="1" dirty="0"/>
          </a:p>
        </p:txBody>
      </p:sp>
      <p:pic>
        <p:nvPicPr>
          <p:cNvPr id="16" name="Picture 6" descr="OSHA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107" y="4955703"/>
            <a:ext cx="1752634" cy="122684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494026" y="6156374"/>
            <a:ext cx="2002796" cy="461665"/>
          </a:xfrm>
          <a:prstGeom prst="rect">
            <a:avLst/>
          </a:prstGeom>
        </p:spPr>
        <p:txBody>
          <a:bodyPr wrap="square">
            <a:spAutoFit/>
          </a:bodyPr>
          <a:lstStyle/>
          <a:p>
            <a:pPr algn="ctr">
              <a:spcAft>
                <a:spcPts val="0"/>
              </a:spcAft>
            </a:pPr>
            <a:r>
              <a:rPr lang="en-US" sz="1600" b="1" i="1" dirty="0">
                <a:solidFill>
                  <a:srgbClr val="FF0000"/>
                </a:solidFill>
                <a:latin typeface="Arial Narrow" panose="020B0606020202030204" pitchFamily="34" charset="0"/>
                <a:cs typeface="Arial" panose="020B0604020202020204" pitchFamily="34" charset="0"/>
              </a:rPr>
              <a:t>BOSS</a:t>
            </a:r>
            <a:r>
              <a:rPr lang="en-US" sz="1600" b="1" dirty="0">
                <a:solidFill>
                  <a:srgbClr val="FF0000"/>
                </a:solidFill>
                <a:latin typeface="Arial Narrow" panose="020B0606020202030204" pitchFamily="34" charset="0"/>
                <a:cs typeface="Arial" panose="020B0604020202020204" pitchFamily="34" charset="0"/>
              </a:rPr>
              <a:t> </a:t>
            </a:r>
            <a:r>
              <a:rPr lang="en-US" sz="1600" b="1" i="1" dirty="0" smtClean="0">
                <a:solidFill>
                  <a:srgbClr val="FF0000"/>
                </a:solidFill>
                <a:latin typeface="Arial Narrow" panose="020B0606020202030204" pitchFamily="34" charset="0"/>
                <a:cs typeface="Arial" panose="020B0604020202020204" pitchFamily="34" charset="0"/>
              </a:rPr>
              <a:t>Training Series</a:t>
            </a:r>
            <a:r>
              <a:rPr lang="en-US" sz="1600" b="1" dirty="0" smtClean="0">
                <a:solidFill>
                  <a:srgbClr val="FF0000"/>
                </a:solidFill>
                <a:latin typeface="Arial Narrow" panose="020B0606020202030204" pitchFamily="34" charset="0"/>
                <a:cs typeface="Arial" panose="020B0604020202020204" pitchFamily="34" charset="0"/>
              </a:rPr>
              <a:t> </a:t>
            </a:r>
            <a:endParaRPr lang="en-US" sz="1600" b="1" dirty="0">
              <a:solidFill>
                <a:srgbClr val="FF0000"/>
              </a:solidFill>
              <a:latin typeface="Arial Narrow" panose="020B0606020202030204" pitchFamily="34" charset="0"/>
              <a:cs typeface="Arial" panose="020B0604020202020204" pitchFamily="34" charset="0"/>
            </a:endParaRPr>
          </a:p>
          <a:p>
            <a:pPr algn="ctr"/>
            <a:r>
              <a:rPr lang="en-US" sz="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Basic Operation and Safety School</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3928" y="690035"/>
            <a:ext cx="2602992" cy="260299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49" y="827814"/>
            <a:ext cx="2852928" cy="142036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037" y="5914795"/>
            <a:ext cx="2392456" cy="489679"/>
          </a:xfrm>
          <a:prstGeom prst="rect">
            <a:avLst/>
          </a:prstGeom>
        </p:spPr>
      </p:pic>
    </p:spTree>
    <p:extLst>
      <p:ext uri="{BB962C8B-B14F-4D97-AF65-F5344CB8AC3E}">
        <p14:creationId xmlns:p14="http://schemas.microsoft.com/office/powerpoint/2010/main" val="3525580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Traditional Bolting Configuration</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6" name="TextBox 5"/>
          <p:cNvSpPr txBox="1"/>
          <p:nvPr/>
        </p:nvSpPr>
        <p:spPr>
          <a:xfrm>
            <a:off x="0" y="707886"/>
            <a:ext cx="12191999"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LiON tool may be quickly configured for traditional bolting with</a:t>
            </a:r>
          </a:p>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push-button reaction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arm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standard sockets.</a:t>
            </a:r>
          </a:p>
        </p:txBody>
      </p:sp>
      <p:graphicFrame>
        <p:nvGraphicFramePr>
          <p:cNvPr id="8" name="Table 7"/>
          <p:cNvGraphicFramePr>
            <a:graphicFrameLocks noGrp="1"/>
          </p:cNvGraphicFramePr>
          <p:nvPr>
            <p:extLst>
              <p:ext uri="{D42A27DB-BD31-4B8C-83A1-F6EECF244321}">
                <p14:modId xmlns:p14="http://schemas.microsoft.com/office/powerpoint/2010/main" val="1336027921"/>
              </p:ext>
            </p:extLst>
          </p:nvPr>
        </p:nvGraphicFramePr>
        <p:xfrm>
          <a:off x="981636" y="5046985"/>
          <a:ext cx="10542494" cy="1636203"/>
        </p:xfrm>
        <a:graphic>
          <a:graphicData uri="http://schemas.openxmlformats.org/drawingml/2006/table">
            <a:tbl>
              <a:tblPr firstRow="1" bandRow="1">
                <a:tableStyleId>{073A0DAA-6AF3-43AB-8588-CEC1D06C72B9}</a:tableStyleId>
              </a:tblPr>
              <a:tblGrid>
                <a:gridCol w="5096435"/>
                <a:gridCol w="5446059"/>
              </a:tblGrid>
              <a:tr h="1659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Advantage</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Benefit</a:t>
                      </a:r>
                      <a:endParaRPr lang="en-US" b="0" dirty="0"/>
                    </a:p>
                  </a:txBody>
                  <a:tcPr/>
                </a:tc>
              </a:tr>
              <a:tr h="719114">
                <a:tc>
                  <a:txBody>
                    <a:bodyPr/>
                    <a:lstStyle/>
                    <a:p>
                      <a:r>
                        <a:rPr lang="en-US" sz="1200" baseline="0" dirty="0" smtClean="0"/>
                        <a:t>One-piece reaction arm is designed for quick installation on the  LiON tool with an integrated Push-Button – this eliminates the need for loose screws and wrenches to secure the reaction arm.</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smtClean="0"/>
                        <a:t>Push-button </a:t>
                      </a:r>
                      <a:r>
                        <a:rPr lang="en-US" sz="1200" baseline="0" dirty="0" smtClean="0"/>
                        <a:t>installation saves significant time in tool configuration, reduces down time from missing screws or Allen wrenches.</a:t>
                      </a:r>
                      <a:endParaRPr lang="en-US" sz="1200" dirty="0">
                        <a:solidFill>
                          <a:schemeClr val="bg1"/>
                        </a:solidFill>
                        <a:latin typeface="Arial" panose="020B0604020202020204" pitchFamily="34" charset="0"/>
                        <a:cs typeface="Arial" panose="020B0604020202020204" pitchFamily="34" charset="0"/>
                      </a:endParaRPr>
                    </a:p>
                  </a:txBody>
                  <a:tcPr/>
                </a:tc>
              </a:tr>
              <a:tr h="551329">
                <a:tc>
                  <a:txBody>
                    <a:bodyPr/>
                    <a:lstStyle/>
                    <a:p>
                      <a:r>
                        <a:rPr lang="en-US" sz="1200" dirty="0" smtClean="0"/>
                        <a:t>Standard square-drive provides compatibility with standard sockets.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baseline="0" dirty="0" smtClean="0"/>
                        <a:t>The standard square drive allows use and reuse of standard sockets; often providing saving on socket expense.</a:t>
                      </a:r>
                      <a:endParaRPr lang="en-US" sz="1200" dirty="0">
                        <a:solidFill>
                          <a:schemeClr val="bg1"/>
                        </a:solidFill>
                        <a:latin typeface="Arial" panose="020B0604020202020204" pitchFamily="34" charset="0"/>
                        <a:cs typeface="Arial" panose="020B0604020202020204" pitchFamily="34" charset="0"/>
                      </a:endParaRPr>
                    </a:p>
                  </a:txBody>
                  <a:tcPr/>
                </a:tc>
              </a:tr>
            </a:tbl>
          </a:graphicData>
        </a:graphic>
      </p:graphicFrame>
      <p:sp>
        <p:nvSpPr>
          <p:cNvPr id="11" name="Rectangle 10"/>
          <p:cNvSpPr/>
          <p:nvPr/>
        </p:nvSpPr>
        <p:spPr>
          <a:xfrm>
            <a:off x="2061933" y="1575997"/>
            <a:ext cx="4034066" cy="369332"/>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Push-Button Reaction Arm</a:t>
            </a:r>
            <a:endParaRPr lang="en-US" b="1" dirty="0">
              <a:latin typeface="Arial" panose="020B0604020202020204" pitchFamily="34" charset="0"/>
              <a:cs typeface="Arial" panose="020B0604020202020204" pitchFamily="34" charset="0"/>
            </a:endParaRPr>
          </a:p>
        </p:txBody>
      </p:sp>
      <p:sp>
        <p:nvSpPr>
          <p:cNvPr id="12" name="Rectangle 11"/>
          <p:cNvSpPr/>
          <p:nvPr/>
        </p:nvSpPr>
        <p:spPr>
          <a:xfrm>
            <a:off x="6276179" y="1516067"/>
            <a:ext cx="4034066" cy="369332"/>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Standard Sockets</a:t>
            </a:r>
            <a:endParaRPr lang="en-US"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665" y="1945329"/>
            <a:ext cx="3773424" cy="28285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358" y="1945329"/>
            <a:ext cx="4236720" cy="2883408"/>
          </a:xfrm>
          <a:prstGeom prst="rect">
            <a:avLst/>
          </a:prstGeom>
        </p:spPr>
      </p:pic>
    </p:spTree>
    <p:extLst>
      <p:ext uri="{BB962C8B-B14F-4D97-AF65-F5344CB8AC3E}">
        <p14:creationId xmlns:p14="http://schemas.microsoft.com/office/powerpoint/2010/main" val="2409363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820" y="2133599"/>
            <a:ext cx="2560320" cy="2602992"/>
          </a:xfrm>
          <a:prstGeom prst="rect">
            <a:avLst/>
          </a:prstGeom>
        </p:spPr>
      </p:pic>
      <p:sp>
        <p:nvSpPr>
          <p:cNvPr id="3" name="TextBox 2"/>
          <p:cNvSpPr txBox="1"/>
          <p:nvPr/>
        </p:nvSpPr>
        <p:spPr>
          <a:xfrm>
            <a:off x="0" y="0"/>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 HYTORC Washer Configuration</a:t>
            </a:r>
          </a:p>
        </p:txBody>
      </p:sp>
      <p:graphicFrame>
        <p:nvGraphicFramePr>
          <p:cNvPr id="7" name="Table 6"/>
          <p:cNvGraphicFramePr>
            <a:graphicFrameLocks noGrp="1"/>
          </p:cNvGraphicFramePr>
          <p:nvPr>
            <p:extLst>
              <p:ext uri="{D42A27DB-BD31-4B8C-83A1-F6EECF244321}">
                <p14:modId xmlns:p14="http://schemas.microsoft.com/office/powerpoint/2010/main" val="440986496"/>
              </p:ext>
            </p:extLst>
          </p:nvPr>
        </p:nvGraphicFramePr>
        <p:xfrm>
          <a:off x="954742" y="4912033"/>
          <a:ext cx="10440749" cy="1811496"/>
        </p:xfrm>
        <a:graphic>
          <a:graphicData uri="http://schemas.openxmlformats.org/drawingml/2006/table">
            <a:tbl>
              <a:tblPr firstRow="1" bandRow="1">
                <a:tableStyleId>{073A0DAA-6AF3-43AB-8588-CEC1D06C72B9}</a:tableStyleId>
              </a:tblPr>
              <a:tblGrid>
                <a:gridCol w="5148879"/>
                <a:gridCol w="5291870"/>
              </a:tblGrid>
              <a:tr h="3229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Advantage</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Benefit</a:t>
                      </a:r>
                      <a:endParaRPr lang="en-US" b="0" dirty="0"/>
                    </a:p>
                  </a:txBody>
                  <a:tcPr/>
                </a:tc>
              </a:tr>
              <a:tr h="4103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Easily configured</a:t>
                      </a:r>
                      <a:r>
                        <a:rPr lang="en-US" sz="1200" baseline="0" dirty="0" smtClean="0"/>
                        <a:t> </a:t>
                      </a:r>
                      <a:r>
                        <a:rPr lang="en-US" sz="1200" dirty="0" smtClean="0"/>
                        <a:t>for use with</a:t>
                      </a:r>
                      <a:r>
                        <a:rPr lang="en-US" sz="1200" baseline="0" dirty="0" smtClean="0"/>
                        <a:t> the HYTORC Washer</a:t>
                      </a:r>
                      <a:r>
                        <a:rPr lang="en-US" sz="1200" dirty="0" smtClean="0"/>
                        <a:t> as a reaction</a:t>
                      </a:r>
                      <a:r>
                        <a:rPr lang="en-US" sz="1200" baseline="0" dirty="0" smtClean="0"/>
                        <a:t> point – eliminating the need for a reaction arm.</a:t>
                      </a:r>
                      <a:endParaRPr lang="en-US" sz="1200" b="0" dirty="0">
                        <a:solidFill>
                          <a:schemeClr val="bg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Elimination of reaction arms means</a:t>
                      </a:r>
                      <a:r>
                        <a:rPr lang="en-US" sz="1200" baseline="0" dirty="0" smtClean="0"/>
                        <a:t> elimination of dangerous pinch points and significantly improved safety.</a:t>
                      </a:r>
                      <a:endParaRPr lang="en-US" sz="1200" b="0" baseline="0" dirty="0" smtClean="0">
                        <a:solidFill>
                          <a:schemeClr val="bg1"/>
                        </a:solidFill>
                        <a:latin typeface="+mn-lt"/>
                        <a:cs typeface="Arial" panose="020B0604020202020204" pitchFamily="34" charset="0"/>
                      </a:endParaRPr>
                    </a:p>
                  </a:txBody>
                  <a:tcPr/>
                </a:tc>
              </a:tr>
              <a:tr h="3361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The HYTORC Backup Washer grips against the back surface - eliminating the need for back wrenches.</a:t>
                      </a:r>
                      <a:endParaRPr lang="en-US" sz="1200" b="0" baseline="0" dirty="0" smtClean="0">
                        <a:solidFill>
                          <a:schemeClr val="bg1"/>
                        </a:solidFill>
                        <a:latin typeface="+mn-lt"/>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Elimination of backup wrenches means</a:t>
                      </a:r>
                      <a:r>
                        <a:rPr lang="en-US" sz="1200" baseline="0" dirty="0" smtClean="0"/>
                        <a:t> faster and safer operation.</a:t>
                      </a:r>
                      <a:endParaRPr lang="en-US" sz="1200" b="0" dirty="0">
                        <a:solidFill>
                          <a:schemeClr val="bg1"/>
                        </a:solidFill>
                      </a:endParaRPr>
                    </a:p>
                  </a:txBody>
                  <a:tcPr/>
                </a:tc>
              </a:tr>
              <a:tr h="5313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Significantly i</a:t>
                      </a:r>
                      <a:r>
                        <a:rPr lang="en-US" sz="1200" baseline="0" dirty="0" smtClean="0"/>
                        <a:t>mproves axial alignment of the tool over the nut and bolt </a:t>
                      </a:r>
                      <a:r>
                        <a:rPr lang="en-US" sz="1200" dirty="0" smtClean="0"/>
                        <a:t>application – eliminating </a:t>
                      </a:r>
                      <a:r>
                        <a:rPr lang="en-US" sz="1200" baseline="0" dirty="0" smtClean="0"/>
                        <a:t>bending forces from reaction arms.</a:t>
                      </a:r>
                      <a:endParaRPr lang="en-US" sz="1200" b="0" baseline="0" dirty="0" smtClean="0">
                        <a:solidFill>
                          <a:schemeClr val="bg1"/>
                        </a:solidFill>
                        <a:latin typeface="+mn-lt"/>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Improves efficiency</a:t>
                      </a:r>
                      <a:r>
                        <a:rPr lang="en-US" sz="1200" baseline="0" dirty="0" smtClean="0"/>
                        <a:t> of </a:t>
                      </a:r>
                      <a:r>
                        <a:rPr lang="en-US" sz="1200" dirty="0" smtClean="0"/>
                        <a:t>torque transfer </a:t>
                      </a:r>
                      <a:r>
                        <a:rPr lang="en-US" sz="1200" baseline="0" dirty="0" smtClean="0"/>
                        <a:t>to bolted joints and reduces damage to bolts such as stripped threads or galling; results in less rework.</a:t>
                      </a:r>
                      <a:endParaRPr lang="en-US" sz="1200" b="0" dirty="0">
                        <a:solidFill>
                          <a:schemeClr val="bg1"/>
                        </a:solidFill>
                      </a:endParaRPr>
                    </a:p>
                  </a:txBody>
                  <a:tcPr/>
                </a:tc>
              </a:tr>
            </a:tbl>
          </a:graphicData>
        </a:graphic>
      </p:graphicFrame>
      <p:sp>
        <p:nvSpPr>
          <p:cNvPr id="9" name="TextBox 8"/>
          <p:cNvSpPr txBox="1"/>
          <p:nvPr/>
        </p:nvSpPr>
        <p:spPr>
          <a:xfrm>
            <a:off x="10451" y="691063"/>
            <a:ext cx="12192000"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LiON Tool may be quickly configured for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“Reaction-Arm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Free”  bolting</a:t>
            </a:r>
          </a:p>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with the HYTORC Washer and HYTORC Backup Washer.</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4582451" y="1487268"/>
            <a:ext cx="3676715" cy="646331"/>
          </a:xfrm>
          <a:prstGeom prst="rect">
            <a:avLst/>
          </a:prstGeom>
        </p:spPr>
        <p:txBody>
          <a:bodyPr wrap="square">
            <a:spAutoFit/>
          </a:bodyPr>
          <a:lstStyle/>
          <a:p>
            <a:pPr algn="ctr"/>
            <a:r>
              <a:rPr lang="en-US" sz="1200" b="1" dirty="0" smtClean="0">
                <a:latin typeface="Arial" panose="020B0604020202020204" pitchFamily="34" charset="0"/>
                <a:cs typeface="Arial" panose="020B0604020202020204" pitchFamily="34" charset="0"/>
              </a:rPr>
              <a:t>LiON Tool with HYTORC Washer Driver eliminates the reaction arm pinch points and improves axial alignment of tool over the nut</a:t>
            </a:r>
            <a:endParaRPr lang="en-US" sz="1200" b="1" dirty="0">
              <a:latin typeface="Arial" panose="020B0604020202020204" pitchFamily="34" charset="0"/>
              <a:cs typeface="Arial" panose="020B0604020202020204" pitchFamily="34" charset="0"/>
            </a:endParaRPr>
          </a:p>
        </p:txBody>
      </p:sp>
      <p:sp>
        <p:nvSpPr>
          <p:cNvPr id="14" name="Rectangle 13"/>
          <p:cNvSpPr/>
          <p:nvPr/>
        </p:nvSpPr>
        <p:spPr>
          <a:xfrm>
            <a:off x="8483272" y="1466876"/>
            <a:ext cx="3247983" cy="646331"/>
          </a:xfrm>
          <a:prstGeom prst="rect">
            <a:avLst/>
          </a:prstGeom>
        </p:spPr>
        <p:txBody>
          <a:bodyPr wrap="square">
            <a:spAutoFit/>
          </a:bodyPr>
          <a:lstStyle/>
          <a:p>
            <a:pPr algn="ctr"/>
            <a:r>
              <a:rPr lang="en-US" sz="1200" b="1" dirty="0" smtClean="0">
                <a:latin typeface="Arial" panose="020B0604020202020204" pitchFamily="34" charset="0"/>
                <a:cs typeface="Arial" panose="020B0604020202020204" pitchFamily="34" charset="0"/>
              </a:rPr>
              <a:t>Conventional reaction arm with pinch point and bending forces are eliminated with the HYTORC Washer/Back Washer</a:t>
            </a:r>
            <a:endParaRPr lang="en-US" sz="1200" b="1" dirty="0">
              <a:latin typeface="Arial" panose="020B0604020202020204" pitchFamily="34" charset="0"/>
              <a:cs typeface="Arial" panose="020B0604020202020204" pitchFamily="34" charset="0"/>
            </a:endParaRPr>
          </a:p>
        </p:txBody>
      </p:sp>
      <p:sp>
        <p:nvSpPr>
          <p:cNvPr id="15" name="TextBox 14"/>
          <p:cNvSpPr txBox="1"/>
          <p:nvPr/>
        </p:nvSpPr>
        <p:spPr>
          <a:xfrm>
            <a:off x="8801100" y="2785373"/>
            <a:ext cx="640080" cy="430887"/>
          </a:xfrm>
          <a:prstGeom prst="rect">
            <a:avLst/>
          </a:prstGeom>
          <a:noFill/>
        </p:spPr>
        <p:txBody>
          <a:bodyPr wrap="square" rtlCol="0">
            <a:spAutoFit/>
          </a:bodyPr>
          <a:lstStyle/>
          <a:p>
            <a:r>
              <a:rPr lang="en-US" sz="1050" b="1" dirty="0" smtClean="0">
                <a:solidFill>
                  <a:srgbClr val="FF0000"/>
                </a:solidFill>
              </a:rPr>
              <a:t>Pinch Point</a:t>
            </a:r>
            <a:endParaRPr lang="en-US" sz="1050" b="1" dirty="0">
              <a:solidFill>
                <a:srgbClr val="FF0000"/>
              </a:solidFill>
            </a:endParaRPr>
          </a:p>
        </p:txBody>
      </p:sp>
      <p:sp>
        <p:nvSpPr>
          <p:cNvPr id="16" name="TextBox 15"/>
          <p:cNvSpPr txBox="1"/>
          <p:nvPr/>
        </p:nvSpPr>
        <p:spPr>
          <a:xfrm>
            <a:off x="9956980" y="3487065"/>
            <a:ext cx="807720" cy="577081"/>
          </a:xfrm>
          <a:prstGeom prst="rect">
            <a:avLst/>
          </a:prstGeom>
          <a:noFill/>
        </p:spPr>
        <p:txBody>
          <a:bodyPr wrap="square" rtlCol="0">
            <a:spAutoFit/>
          </a:bodyPr>
          <a:lstStyle/>
          <a:p>
            <a:r>
              <a:rPr lang="en-US" sz="1050" b="1" dirty="0" smtClean="0">
                <a:solidFill>
                  <a:srgbClr val="FF0000"/>
                </a:solidFill>
              </a:rPr>
              <a:t>Bending</a:t>
            </a:r>
          </a:p>
          <a:p>
            <a:r>
              <a:rPr lang="en-US" sz="1050" b="1" dirty="0" smtClean="0">
                <a:solidFill>
                  <a:srgbClr val="FF0000"/>
                </a:solidFill>
              </a:rPr>
              <a:t>Forces in</a:t>
            </a:r>
          </a:p>
          <a:p>
            <a:r>
              <a:rPr lang="en-US" sz="1050" b="1" dirty="0" smtClean="0">
                <a:solidFill>
                  <a:srgbClr val="FF0000"/>
                </a:solidFill>
              </a:rPr>
              <a:t>Joint</a:t>
            </a:r>
            <a:endParaRPr lang="en-US" sz="1050" b="1" dirty="0">
              <a:solidFill>
                <a:srgbClr val="FF0000"/>
              </a:solidFill>
            </a:endParaRPr>
          </a:p>
        </p:txBody>
      </p:sp>
      <p:sp>
        <p:nvSpPr>
          <p:cNvPr id="17" name="Rectangle 16"/>
          <p:cNvSpPr/>
          <p:nvPr/>
        </p:nvSpPr>
        <p:spPr>
          <a:xfrm>
            <a:off x="1216067" y="1556486"/>
            <a:ext cx="3103660" cy="646331"/>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LiON Tool with HYTORC Washer Driver</a:t>
            </a:r>
            <a:endParaRPr lang="en-US"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281" y="2155825"/>
            <a:ext cx="3035808" cy="26456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3890" y="2124506"/>
            <a:ext cx="2840736" cy="2663952"/>
          </a:xfrm>
          <a:prstGeom prst="rect">
            <a:avLst/>
          </a:prstGeom>
        </p:spPr>
      </p:pic>
    </p:spTree>
    <p:extLst>
      <p:ext uri="{BB962C8B-B14F-4D97-AF65-F5344CB8AC3E}">
        <p14:creationId xmlns:p14="http://schemas.microsoft.com/office/powerpoint/2010/main" val="859403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316" y="2410781"/>
            <a:ext cx="3352800" cy="1859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189" y="2400163"/>
            <a:ext cx="3249738" cy="1822450"/>
          </a:xfrm>
          <a:prstGeom prst="rect">
            <a:avLst/>
          </a:prstGeom>
        </p:spPr>
      </p:pic>
      <p:sp>
        <p:nvSpPr>
          <p:cNvPr id="3" name="TextBox 2"/>
          <p:cNvSpPr txBox="1"/>
          <p:nvPr/>
        </p:nvSpPr>
        <p:spPr>
          <a:xfrm>
            <a:off x="0" y="4447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Directional Control</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4" name="TextBox 3"/>
          <p:cNvSpPr txBox="1"/>
          <p:nvPr/>
        </p:nvSpPr>
        <p:spPr>
          <a:xfrm>
            <a:off x="0" y="707018"/>
            <a:ext cx="12192000"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LiON Tool has a toggle switch beneath the barrel to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asily change drive direction from tighten to loosen by pressing the switch - Screen also Changes from TORQUE</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LOOSEN.</a:t>
            </a:r>
          </a:p>
        </p:txBody>
      </p:sp>
      <p:sp>
        <p:nvSpPr>
          <p:cNvPr id="15" name="Rectangle 14"/>
          <p:cNvSpPr/>
          <p:nvPr/>
        </p:nvSpPr>
        <p:spPr>
          <a:xfrm>
            <a:off x="2403754" y="1658690"/>
            <a:ext cx="1197764" cy="369332"/>
          </a:xfrm>
          <a:prstGeom prst="rect">
            <a:avLst/>
          </a:prstGeom>
        </p:spPr>
        <p:txBody>
          <a:bodyPr wrap="none">
            <a:spAutoFit/>
          </a:bodyPr>
          <a:lstStyle/>
          <a:p>
            <a:r>
              <a:rPr lang="en-US" b="1" dirty="0" smtClean="0"/>
              <a:t>TIGHTEN</a:t>
            </a:r>
            <a:endParaRPr lang="en-US" b="1" dirty="0"/>
          </a:p>
        </p:txBody>
      </p:sp>
      <p:sp>
        <p:nvSpPr>
          <p:cNvPr id="18" name="Rectangle 17"/>
          <p:cNvSpPr/>
          <p:nvPr/>
        </p:nvSpPr>
        <p:spPr>
          <a:xfrm>
            <a:off x="8518316" y="1605195"/>
            <a:ext cx="1159292" cy="369332"/>
          </a:xfrm>
          <a:prstGeom prst="rect">
            <a:avLst/>
          </a:prstGeom>
        </p:spPr>
        <p:txBody>
          <a:bodyPr wrap="none">
            <a:spAutoFit/>
          </a:bodyPr>
          <a:lstStyle/>
          <a:p>
            <a:r>
              <a:rPr lang="en-US" b="1" dirty="0" smtClean="0"/>
              <a:t>LOOSEN</a:t>
            </a:r>
            <a:endParaRPr lang="en-US" b="1" dirty="0"/>
          </a:p>
        </p:txBody>
      </p:sp>
      <p:cxnSp>
        <p:nvCxnSpPr>
          <p:cNvPr id="10" name="Straight Arrow Connector 9"/>
          <p:cNvCxnSpPr/>
          <p:nvPr/>
        </p:nvCxnSpPr>
        <p:spPr>
          <a:xfrm>
            <a:off x="4524314" y="4001413"/>
            <a:ext cx="0" cy="510989"/>
          </a:xfrm>
          <a:prstGeom prst="straightConnector1">
            <a:avLst/>
          </a:prstGeom>
          <a:ln w="28575">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193491" y="4014567"/>
            <a:ext cx="0" cy="510989"/>
          </a:xfrm>
          <a:prstGeom prst="straightConnector1">
            <a:avLst/>
          </a:prstGeom>
          <a:ln w="28575">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041649" y="4512402"/>
            <a:ext cx="1014060" cy="369332"/>
          </a:xfrm>
          <a:prstGeom prst="rect">
            <a:avLst/>
          </a:prstGeom>
        </p:spPr>
        <p:txBody>
          <a:bodyPr wrap="none">
            <a:spAutoFit/>
          </a:bodyPr>
          <a:lstStyle/>
          <a:p>
            <a:r>
              <a:rPr lang="en-US" b="1" dirty="0" smtClean="0"/>
              <a:t>Tighten</a:t>
            </a:r>
            <a:endParaRPr lang="en-US" b="1" dirty="0"/>
          </a:p>
        </p:txBody>
      </p:sp>
      <p:sp>
        <p:nvSpPr>
          <p:cNvPr id="22" name="Rectangle 21"/>
          <p:cNvSpPr/>
          <p:nvPr/>
        </p:nvSpPr>
        <p:spPr>
          <a:xfrm>
            <a:off x="10239554" y="4414092"/>
            <a:ext cx="1005403" cy="369332"/>
          </a:xfrm>
          <a:prstGeom prst="rect">
            <a:avLst/>
          </a:prstGeom>
        </p:spPr>
        <p:txBody>
          <a:bodyPr wrap="none">
            <a:spAutoFit/>
          </a:bodyPr>
          <a:lstStyle/>
          <a:p>
            <a:r>
              <a:rPr lang="en-US" b="1" dirty="0" smtClean="0"/>
              <a:t>Loosen</a:t>
            </a:r>
            <a:endParaRPr lang="en-US" b="1" dirty="0"/>
          </a:p>
        </p:txBody>
      </p:sp>
      <p:sp>
        <p:nvSpPr>
          <p:cNvPr id="25" name="Rectangle 24"/>
          <p:cNvSpPr/>
          <p:nvPr/>
        </p:nvSpPr>
        <p:spPr>
          <a:xfrm>
            <a:off x="4145504" y="3428099"/>
            <a:ext cx="407484"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T</a:t>
            </a:r>
            <a:endParaRPr lang="en-US" sz="2400" b="1" dirty="0">
              <a:solidFill>
                <a:srgbClr val="FF0000"/>
              </a:solidFill>
              <a:latin typeface="Arial Black" panose="020B0A04020102020204" pitchFamily="34" charset="0"/>
            </a:endParaRPr>
          </a:p>
        </p:txBody>
      </p:sp>
      <p:sp>
        <p:nvSpPr>
          <p:cNvPr id="26" name="Rectangle 25"/>
          <p:cNvSpPr/>
          <p:nvPr/>
        </p:nvSpPr>
        <p:spPr>
          <a:xfrm>
            <a:off x="4873674" y="3428099"/>
            <a:ext cx="389850"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L</a:t>
            </a:r>
            <a:endParaRPr lang="en-US" sz="2400" b="1" dirty="0">
              <a:solidFill>
                <a:srgbClr val="FF0000"/>
              </a:solidFill>
              <a:latin typeface="Arial Black" panose="020B0A04020102020204" pitchFamily="34" charset="0"/>
            </a:endParaRPr>
          </a:p>
        </p:txBody>
      </p:sp>
      <p:sp>
        <p:nvSpPr>
          <p:cNvPr id="27" name="Rectangle 26"/>
          <p:cNvSpPr/>
          <p:nvPr/>
        </p:nvSpPr>
        <p:spPr>
          <a:xfrm>
            <a:off x="10291142" y="3383704"/>
            <a:ext cx="407484"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T</a:t>
            </a:r>
            <a:endParaRPr lang="en-US" sz="2400" b="1" dirty="0">
              <a:solidFill>
                <a:srgbClr val="FF0000"/>
              </a:solidFill>
              <a:latin typeface="Arial Black" panose="020B0A04020102020204" pitchFamily="34" charset="0"/>
            </a:endParaRPr>
          </a:p>
        </p:txBody>
      </p:sp>
      <p:sp>
        <p:nvSpPr>
          <p:cNvPr id="28" name="Rectangle 27"/>
          <p:cNvSpPr/>
          <p:nvPr/>
        </p:nvSpPr>
        <p:spPr>
          <a:xfrm>
            <a:off x="10998566" y="3383704"/>
            <a:ext cx="389850" cy="461665"/>
          </a:xfrm>
          <a:prstGeom prst="rect">
            <a:avLst/>
          </a:prstGeom>
        </p:spPr>
        <p:txBody>
          <a:bodyPr wrap="none">
            <a:spAutoFit/>
          </a:bodyPr>
          <a:lstStyle/>
          <a:p>
            <a:r>
              <a:rPr lang="en-US" sz="2400" b="1" dirty="0" smtClean="0">
                <a:solidFill>
                  <a:srgbClr val="FF0000"/>
                </a:solidFill>
                <a:latin typeface="Arial Black" panose="020B0A04020102020204" pitchFamily="34" charset="0"/>
              </a:rPr>
              <a:t>L</a:t>
            </a:r>
            <a:endParaRPr lang="en-US" sz="2400" b="1" dirty="0">
              <a:solidFill>
                <a:srgbClr val="FF0000"/>
              </a:solidFill>
              <a:latin typeface="Arial Black" panose="020B0A040201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589311588"/>
              </p:ext>
            </p:extLst>
          </p:nvPr>
        </p:nvGraphicFramePr>
        <p:xfrm>
          <a:off x="952500" y="5430677"/>
          <a:ext cx="10598524" cy="963158"/>
        </p:xfrm>
        <a:graphic>
          <a:graphicData uri="http://schemas.openxmlformats.org/drawingml/2006/table">
            <a:tbl>
              <a:tblPr firstRow="1" bandRow="1">
                <a:tableStyleId>{073A0DAA-6AF3-43AB-8588-CEC1D06C72B9}</a:tableStyleId>
              </a:tblPr>
              <a:tblGrid>
                <a:gridCol w="4970706"/>
                <a:gridCol w="5627818"/>
              </a:tblGrid>
              <a:tr h="3229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Advantage</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Benefit</a:t>
                      </a:r>
                      <a:endParaRPr lang="en-US" b="0" dirty="0"/>
                    </a:p>
                  </a:txBody>
                  <a:tcPr/>
                </a:tc>
              </a:tr>
              <a:tr h="597398">
                <a:tc>
                  <a:txBody>
                    <a:bodyPr/>
                    <a:lstStyle/>
                    <a:p>
                      <a:r>
                        <a:rPr lang="en-US" sz="1200" baseline="0" dirty="0" smtClean="0"/>
                        <a:t>Toggle-switch directional control allows the operator to easily change to tighten or loosen nuts without the need to remove drives or sockets.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smtClean="0"/>
                        <a:t>Reduces</a:t>
                      </a:r>
                      <a:r>
                        <a:rPr lang="en-US" sz="1200" baseline="0" dirty="0" smtClean="0"/>
                        <a:t> setup time by allowing the operator to select tighten or loosen without reconfiguring the tool; significantly improving productivity.</a:t>
                      </a:r>
                      <a:endParaRPr lang="en-US" sz="1200" dirty="0">
                        <a:solidFill>
                          <a:schemeClr val="bg1"/>
                        </a:solidFill>
                        <a:latin typeface="Arial" panose="020B0604020202020204" pitchFamily="34" charset="0"/>
                        <a:cs typeface="Arial" panose="020B0604020202020204" pitchFamily="34" charset="0"/>
                      </a:endParaRPr>
                    </a:p>
                  </a:txBody>
                  <a:tcPr/>
                </a:tc>
              </a:tr>
            </a:tbl>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52" y="2097612"/>
            <a:ext cx="2133600" cy="23164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572" y="2097612"/>
            <a:ext cx="2085268" cy="2393574"/>
          </a:xfrm>
          <a:prstGeom prst="rect">
            <a:avLst/>
          </a:prstGeom>
        </p:spPr>
      </p:pic>
    </p:spTree>
    <p:extLst>
      <p:ext uri="{BB962C8B-B14F-4D97-AF65-F5344CB8AC3E}">
        <p14:creationId xmlns:p14="http://schemas.microsoft.com/office/powerpoint/2010/main" val="358478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699"/>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Data Recording</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8" name="Rectangle 7"/>
          <p:cNvSpPr/>
          <p:nvPr/>
        </p:nvSpPr>
        <p:spPr>
          <a:xfrm>
            <a:off x="979714" y="1558029"/>
            <a:ext cx="4034066" cy="369332"/>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USB Connection to tool</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6818018" y="1489714"/>
            <a:ext cx="4519142" cy="369332"/>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USB Connection to computer</a:t>
            </a:r>
          </a:p>
        </p:txBody>
      </p:sp>
      <p:sp>
        <p:nvSpPr>
          <p:cNvPr id="7" name="TextBox 6"/>
          <p:cNvSpPr txBox="1"/>
          <p:nvPr/>
        </p:nvSpPr>
        <p:spPr>
          <a:xfrm>
            <a:off x="-1" y="720273"/>
            <a:ext cx="12191999"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LiON Tool can record and store torque data in the tool memory and when complete a CSV file can be downloaded with a complete record for the job; compatible with Excel, text &amp; other formats.</a:t>
            </a:r>
          </a:p>
        </p:txBody>
      </p:sp>
      <p:graphicFrame>
        <p:nvGraphicFramePr>
          <p:cNvPr id="9" name="Table 8"/>
          <p:cNvGraphicFramePr>
            <a:graphicFrameLocks noGrp="1"/>
          </p:cNvGraphicFramePr>
          <p:nvPr>
            <p:extLst>
              <p:ext uri="{D42A27DB-BD31-4B8C-83A1-F6EECF244321}">
                <p14:modId xmlns:p14="http://schemas.microsoft.com/office/powerpoint/2010/main" val="1656050264"/>
              </p:ext>
            </p:extLst>
          </p:nvPr>
        </p:nvGraphicFramePr>
        <p:xfrm>
          <a:off x="979714" y="4808221"/>
          <a:ext cx="10584757" cy="1979521"/>
        </p:xfrm>
        <a:graphic>
          <a:graphicData uri="http://schemas.openxmlformats.org/drawingml/2006/table">
            <a:tbl>
              <a:tblPr firstRow="1" bandRow="1">
                <a:tableStyleId>{073A0DAA-6AF3-43AB-8588-CEC1D06C72B9}</a:tableStyleId>
              </a:tblPr>
              <a:tblGrid>
                <a:gridCol w="4883204"/>
                <a:gridCol w="5701553"/>
              </a:tblGrid>
              <a:tr h="3400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Advantage</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Benefit</a:t>
                      </a:r>
                      <a:endParaRPr lang="en-US" b="0" dirty="0"/>
                    </a:p>
                  </a:txBody>
                  <a:tcPr/>
                </a:tc>
              </a:tr>
              <a:tr h="3249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mn-lt"/>
                          <a:cs typeface="+mn-cs"/>
                        </a:rPr>
                        <a:t>The</a:t>
                      </a:r>
                      <a:r>
                        <a:rPr lang="en-US" sz="1200" baseline="0" dirty="0" smtClean="0">
                          <a:solidFill>
                            <a:schemeClr val="dk1"/>
                          </a:solidFill>
                          <a:latin typeface="+mn-lt"/>
                          <a:cs typeface="+mn-cs"/>
                        </a:rPr>
                        <a:t> Lion tool can be used to automatically record torque parameters for all events.</a:t>
                      </a:r>
                      <a:endParaRPr lang="en-US" sz="1100" dirty="0">
                        <a:solidFill>
                          <a:schemeClr val="bg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Reduces the time and cost of automatically collecting</a:t>
                      </a:r>
                      <a:r>
                        <a:rPr lang="en-US" sz="1200" baseline="0" dirty="0" smtClean="0"/>
                        <a:t> data at the source, allowing data to be used for quality assurance and as a permeant job record.</a:t>
                      </a:r>
                      <a:endParaRPr lang="en-US" sz="1050" b="0" baseline="0" dirty="0" smtClean="0">
                        <a:solidFill>
                          <a:schemeClr val="bg1"/>
                        </a:solidFill>
                        <a:latin typeface="+mn-lt"/>
                        <a:cs typeface="Arial" panose="020B0604020202020204" pitchFamily="34" charset="0"/>
                      </a:endParaRPr>
                    </a:p>
                  </a:txBody>
                  <a:tcPr/>
                </a:tc>
              </a:tr>
              <a:tr h="2550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Standard USB - PC connection to tool.</a:t>
                      </a:r>
                      <a:endParaRPr lang="en-US" sz="1200" dirty="0" smtClean="0">
                        <a:solidFill>
                          <a:schemeClr val="bg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smtClean="0">
                          <a:solidFill>
                            <a:schemeClr val="tx1"/>
                          </a:solidFill>
                          <a:latin typeface="+mn-lt"/>
                          <a:cs typeface="Arial" panose="020B0604020202020204" pitchFamily="34" charset="0"/>
                        </a:rPr>
                        <a:t>Use readily available USB cables, saves time and cost for downloading data</a:t>
                      </a:r>
                    </a:p>
                  </a:txBody>
                  <a:tcPr/>
                </a:tc>
              </a:tr>
              <a:tr h="4250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Plug-and-play file transfer to a PC.</a:t>
                      </a:r>
                      <a:endParaRPr lang="en-US" sz="1200" dirty="0" smtClean="0">
                        <a:solidFill>
                          <a:schemeClr val="bg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Data may be easily transferred to a PC by simply connecting the cable.</a:t>
                      </a:r>
                      <a:endParaRPr lang="en-US" sz="1200" b="0" baseline="0" dirty="0" smtClean="0">
                        <a:solidFill>
                          <a:schemeClr val="bg1"/>
                        </a:solidFill>
                        <a:latin typeface="+mn-lt"/>
                        <a:cs typeface="Arial" panose="020B0604020202020204" pitchFamily="34" charset="0"/>
                      </a:endParaRPr>
                    </a:p>
                  </a:txBody>
                  <a:tcPr/>
                </a:tc>
              </a:tr>
              <a:tr h="2760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File is automatically generated in a standard CSV file format</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smtClean="0">
                          <a:solidFill>
                            <a:schemeClr val="tx1"/>
                          </a:solidFill>
                          <a:latin typeface="+mn-lt"/>
                          <a:cs typeface="Arial" panose="020B0604020202020204" pitchFamily="34" charset="0"/>
                        </a:rPr>
                        <a:t>CSV format is imported in the PC as an Excel file (when Excel is installed on the PC) making it faster to analyze and share data.</a:t>
                      </a:r>
                    </a:p>
                  </a:txBody>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73" y="1927361"/>
            <a:ext cx="4441371" cy="27497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640" y="1920601"/>
            <a:ext cx="4541520" cy="2755392"/>
          </a:xfrm>
          <a:prstGeom prst="rect">
            <a:avLst/>
          </a:prstGeom>
        </p:spPr>
      </p:pic>
    </p:spTree>
    <p:extLst>
      <p:ext uri="{BB962C8B-B14F-4D97-AF65-F5344CB8AC3E}">
        <p14:creationId xmlns:p14="http://schemas.microsoft.com/office/powerpoint/2010/main" val="229854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780" y="1335318"/>
            <a:ext cx="3069265" cy="21762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674" y="1489714"/>
            <a:ext cx="3425952" cy="372465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144" y="1631721"/>
            <a:ext cx="1554480" cy="3681984"/>
          </a:xfrm>
          <a:prstGeom prst="rect">
            <a:avLst/>
          </a:prstGeom>
        </p:spPr>
      </p:pic>
      <p:sp>
        <p:nvSpPr>
          <p:cNvPr id="4" name="TextBox 3"/>
          <p:cNvSpPr txBox="1"/>
          <p:nvPr/>
        </p:nvSpPr>
        <p:spPr>
          <a:xfrm>
            <a:off x="0" y="53451"/>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LiON Model Specifications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cxnSp>
        <p:nvCxnSpPr>
          <p:cNvPr id="7" name="Straight Connector 6"/>
          <p:cNvCxnSpPr/>
          <p:nvPr/>
        </p:nvCxnSpPr>
        <p:spPr>
          <a:xfrm flipV="1">
            <a:off x="4558554" y="1578885"/>
            <a:ext cx="2897840" cy="9992"/>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505700" y="1461699"/>
            <a:ext cx="0" cy="670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8554" y="1461699"/>
            <a:ext cx="1" cy="703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66249" y="1222110"/>
            <a:ext cx="282450" cy="369332"/>
          </a:xfrm>
          <a:prstGeom prst="rect">
            <a:avLst/>
          </a:prstGeom>
          <a:noFill/>
        </p:spPr>
        <p:txBody>
          <a:bodyPr wrap="none" rtlCol="0">
            <a:spAutoFit/>
          </a:bodyPr>
          <a:lstStyle/>
          <a:p>
            <a:r>
              <a:rPr lang="en-US" dirty="0" smtClean="0">
                <a:latin typeface="Calibri" panose="020F0502020204030204" pitchFamily="34" charset="0"/>
              </a:rPr>
              <a:t>L</a:t>
            </a:r>
            <a:endParaRPr lang="en-US" dirty="0">
              <a:latin typeface="Calibri" panose="020F0502020204030204" pitchFamily="34" charset="0"/>
            </a:endParaRPr>
          </a:p>
        </p:txBody>
      </p:sp>
      <p:cxnSp>
        <p:nvCxnSpPr>
          <p:cNvPr id="27" name="Straight Connector 26"/>
          <p:cNvCxnSpPr/>
          <p:nvPr/>
        </p:nvCxnSpPr>
        <p:spPr>
          <a:xfrm flipH="1" flipV="1">
            <a:off x="3240892" y="1724116"/>
            <a:ext cx="9968" cy="3381284"/>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10287" y="3127242"/>
            <a:ext cx="328936" cy="369332"/>
          </a:xfrm>
          <a:prstGeom prst="rect">
            <a:avLst/>
          </a:prstGeom>
          <a:noFill/>
        </p:spPr>
        <p:txBody>
          <a:bodyPr wrap="none" rtlCol="0">
            <a:spAutoFit/>
          </a:bodyPr>
          <a:lstStyle/>
          <a:p>
            <a:r>
              <a:rPr lang="en-US" dirty="0" smtClean="0">
                <a:latin typeface="Calibri" panose="020F0502020204030204" pitchFamily="34" charset="0"/>
                <a:cs typeface="Arial" panose="020B0604020202020204" pitchFamily="34" charset="0"/>
              </a:rPr>
              <a:t>H</a:t>
            </a:r>
            <a:endParaRPr lang="en-US" dirty="0">
              <a:latin typeface="Calibri" panose="020F0502020204030204" pitchFamily="34" charset="0"/>
              <a:cs typeface="Arial" panose="020B0604020202020204" pitchFamily="34" charset="0"/>
            </a:endParaRPr>
          </a:p>
        </p:txBody>
      </p:sp>
      <p:cxnSp>
        <p:nvCxnSpPr>
          <p:cNvPr id="32" name="Straight Connector 31"/>
          <p:cNvCxnSpPr/>
          <p:nvPr/>
        </p:nvCxnSpPr>
        <p:spPr>
          <a:xfrm flipH="1" flipV="1">
            <a:off x="9957429" y="2573743"/>
            <a:ext cx="13447" cy="1324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843683" y="3496574"/>
            <a:ext cx="0" cy="526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843683" y="3898283"/>
            <a:ext cx="1127193"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313894" y="3911741"/>
            <a:ext cx="309700" cy="369332"/>
          </a:xfrm>
          <a:prstGeom prst="rect">
            <a:avLst/>
          </a:prstGeom>
          <a:noFill/>
        </p:spPr>
        <p:txBody>
          <a:bodyPr wrap="none" rtlCol="0">
            <a:spAutoFit/>
          </a:bodyPr>
          <a:lstStyle/>
          <a:p>
            <a:r>
              <a:rPr lang="en-US" dirty="0" smtClean="0">
                <a:latin typeface="Calibri" panose="020F0502020204030204" pitchFamily="34" charset="0"/>
                <a:cs typeface="Arial" panose="020B0604020202020204" pitchFamily="34" charset="0"/>
              </a:rPr>
              <a:t>R</a:t>
            </a:r>
            <a:endParaRPr lang="en-US" dirty="0">
              <a:latin typeface="Calibri" panose="020F0502020204030204" pitchFamily="34" charset="0"/>
              <a:cs typeface="Arial" panose="020B0604020202020204" pitchFamily="34" charset="0"/>
            </a:endParaRPr>
          </a:p>
        </p:txBody>
      </p:sp>
      <p:sp>
        <p:nvSpPr>
          <p:cNvPr id="43" name="TextBox 42"/>
          <p:cNvSpPr txBox="1"/>
          <p:nvPr/>
        </p:nvSpPr>
        <p:spPr>
          <a:xfrm>
            <a:off x="10212705" y="3888812"/>
            <a:ext cx="1453411" cy="646331"/>
          </a:xfrm>
          <a:prstGeom prst="rect">
            <a:avLst/>
          </a:prstGeom>
          <a:noFill/>
        </p:spPr>
        <p:txBody>
          <a:bodyPr wrap="none" rtlCol="0">
            <a:spAutoFit/>
          </a:bodyPr>
          <a:lstStyle/>
          <a:p>
            <a:r>
              <a:rPr lang="en-US" dirty="0" smtClean="0">
                <a:latin typeface="Calibri" panose="020F0502020204030204" pitchFamily="34" charset="0"/>
                <a:cs typeface="Arial" panose="020B0604020202020204" pitchFamily="34" charset="0"/>
              </a:rPr>
              <a:t>Shown with</a:t>
            </a:r>
          </a:p>
          <a:p>
            <a:r>
              <a:rPr lang="en-US" dirty="0" smtClean="0">
                <a:latin typeface="Calibri" panose="020F0502020204030204" pitchFamily="34" charset="0"/>
                <a:cs typeface="Arial" panose="020B0604020202020204" pitchFamily="34" charset="0"/>
              </a:rPr>
              <a:t>Reaction Arm</a:t>
            </a:r>
            <a:endParaRPr lang="en-US" dirty="0">
              <a:latin typeface="Calibri" panose="020F0502020204030204" pitchFamily="34"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487158254"/>
              </p:ext>
            </p:extLst>
          </p:nvPr>
        </p:nvGraphicFramePr>
        <p:xfrm>
          <a:off x="372363" y="5631180"/>
          <a:ext cx="11510060" cy="1036320"/>
        </p:xfrm>
        <a:graphic>
          <a:graphicData uri="http://schemas.openxmlformats.org/drawingml/2006/table">
            <a:tbl>
              <a:tblPr firstRow="1" bandRow="1">
                <a:tableStyleId>{073A0DAA-6AF3-43AB-8588-CEC1D06C72B9}</a:tableStyleId>
              </a:tblPr>
              <a:tblGrid>
                <a:gridCol w="2458519"/>
                <a:gridCol w="1778696"/>
                <a:gridCol w="914400"/>
                <a:gridCol w="939452"/>
                <a:gridCol w="977030"/>
                <a:gridCol w="839244"/>
                <a:gridCol w="939452"/>
                <a:gridCol w="1251947"/>
                <a:gridCol w="1411320"/>
              </a:tblGrid>
              <a:tr h="370840">
                <a:tc>
                  <a:txBody>
                    <a:bodyPr/>
                    <a:lstStyle/>
                    <a:p>
                      <a:r>
                        <a:rPr lang="en-US" sz="1400" dirty="0" smtClean="0">
                          <a:latin typeface="+mn-lt"/>
                        </a:rPr>
                        <a:t>Model</a:t>
                      </a:r>
                      <a:endParaRPr lang="en-US" sz="1400" dirty="0">
                        <a:latin typeface="+mn-lt"/>
                      </a:endParaRPr>
                    </a:p>
                  </a:txBody>
                  <a:tcPr/>
                </a:tc>
                <a:tc>
                  <a:txBody>
                    <a:bodyPr/>
                    <a:lstStyle/>
                    <a:p>
                      <a:r>
                        <a:rPr lang="en-US" sz="1400" dirty="0" smtClean="0">
                          <a:latin typeface="+mn-lt"/>
                        </a:rPr>
                        <a:t>Torque Range</a:t>
                      </a:r>
                      <a:endParaRPr lang="en-US" sz="1400" dirty="0">
                        <a:latin typeface="+mn-lt"/>
                      </a:endParaRPr>
                    </a:p>
                  </a:txBody>
                  <a:tcPr/>
                </a:tc>
                <a:tc>
                  <a:txBody>
                    <a:bodyPr/>
                    <a:lstStyle/>
                    <a:p>
                      <a:pPr algn="ctr"/>
                      <a:r>
                        <a:rPr lang="en-US" sz="1400" dirty="0" smtClean="0">
                          <a:latin typeface="+mn-lt"/>
                        </a:rPr>
                        <a:t>Drive</a:t>
                      </a:r>
                      <a:endParaRPr lang="en-US" sz="1400" dirty="0">
                        <a:latin typeface="+mn-lt"/>
                      </a:endParaRPr>
                    </a:p>
                  </a:txBody>
                  <a:tcPr/>
                </a:tc>
                <a:tc>
                  <a:txBody>
                    <a:bodyPr/>
                    <a:lstStyle/>
                    <a:p>
                      <a:pPr algn="ctr"/>
                      <a:r>
                        <a:rPr lang="en-US" sz="1400" dirty="0" smtClean="0">
                          <a:latin typeface="+mn-lt"/>
                        </a:rPr>
                        <a:t>H</a:t>
                      </a:r>
                      <a:endParaRPr lang="en-US" sz="1400" dirty="0">
                        <a:latin typeface="+mn-lt"/>
                      </a:endParaRPr>
                    </a:p>
                  </a:txBody>
                  <a:tcPr/>
                </a:tc>
                <a:tc>
                  <a:txBody>
                    <a:bodyPr/>
                    <a:lstStyle/>
                    <a:p>
                      <a:pPr algn="ctr"/>
                      <a:r>
                        <a:rPr lang="en-US" sz="1400" dirty="0" smtClean="0">
                          <a:latin typeface="+mn-lt"/>
                        </a:rPr>
                        <a:t>L</a:t>
                      </a:r>
                      <a:endParaRPr lang="en-US" sz="1400" dirty="0">
                        <a:latin typeface="+mn-lt"/>
                      </a:endParaRPr>
                    </a:p>
                  </a:txBody>
                  <a:tcPr/>
                </a:tc>
                <a:tc>
                  <a:txBody>
                    <a:bodyPr/>
                    <a:lstStyle/>
                    <a:p>
                      <a:pPr algn="ctr"/>
                      <a:r>
                        <a:rPr lang="en-US" sz="1400" dirty="0" smtClean="0">
                          <a:latin typeface="+mn-lt"/>
                        </a:rPr>
                        <a:t>R</a:t>
                      </a:r>
                      <a:endParaRPr lang="en-US" sz="1400" dirty="0">
                        <a:latin typeface="+mn-lt"/>
                      </a:endParaRPr>
                    </a:p>
                  </a:txBody>
                  <a:tcPr/>
                </a:tc>
                <a:tc>
                  <a:txBody>
                    <a:bodyPr/>
                    <a:lstStyle/>
                    <a:p>
                      <a:r>
                        <a:rPr lang="en-US" sz="1400" dirty="0" smtClean="0">
                          <a:latin typeface="+mn-lt"/>
                        </a:rPr>
                        <a:t>Speed</a:t>
                      </a:r>
                      <a:endParaRPr lang="en-US" sz="1400" dirty="0">
                        <a:latin typeface="+mn-lt"/>
                      </a:endParaRPr>
                    </a:p>
                  </a:txBody>
                  <a:tcPr/>
                </a:tc>
                <a:tc>
                  <a:txBody>
                    <a:bodyPr/>
                    <a:lstStyle/>
                    <a:p>
                      <a:r>
                        <a:rPr lang="en-US" sz="1400" dirty="0" smtClean="0">
                          <a:latin typeface="+mn-lt"/>
                        </a:rPr>
                        <a:t>Final Torque</a:t>
                      </a:r>
                    </a:p>
                    <a:p>
                      <a:r>
                        <a:rPr lang="en-US" sz="1400" dirty="0" smtClean="0">
                          <a:latin typeface="+mn-lt"/>
                        </a:rPr>
                        <a:t>Speed</a:t>
                      </a:r>
                      <a:endParaRPr lang="en-US" sz="1400" dirty="0">
                        <a:latin typeface="+mn-lt"/>
                      </a:endParaRPr>
                    </a:p>
                  </a:txBody>
                  <a:tcPr/>
                </a:tc>
                <a:tc>
                  <a:txBody>
                    <a:bodyPr/>
                    <a:lstStyle/>
                    <a:p>
                      <a:r>
                        <a:rPr lang="en-US" sz="1400" dirty="0" smtClean="0">
                          <a:latin typeface="+mn-lt"/>
                        </a:rPr>
                        <a:t>Weight</a:t>
                      </a:r>
                    </a:p>
                    <a:p>
                      <a:r>
                        <a:rPr lang="en-US" sz="1400" dirty="0" smtClean="0">
                          <a:latin typeface="+mn-lt"/>
                        </a:rPr>
                        <a:t>With Battery</a:t>
                      </a:r>
                      <a:endParaRPr lang="en-US" sz="1400" dirty="0">
                        <a:latin typeface="+mn-lt"/>
                      </a:endParaRPr>
                    </a:p>
                  </a:txBody>
                  <a:tcPr/>
                </a:tc>
              </a:tr>
              <a:tr h="370840">
                <a:tc>
                  <a:txBody>
                    <a:bodyPr/>
                    <a:lstStyle/>
                    <a:p>
                      <a:r>
                        <a:rPr lang="en-US" sz="1400" dirty="0" smtClean="0"/>
                        <a:t>18V</a:t>
                      </a:r>
                      <a:r>
                        <a:rPr lang="en-US" sz="1400" baseline="0" dirty="0" smtClean="0"/>
                        <a:t> LION-250 Battery Gun</a:t>
                      </a:r>
                      <a:endParaRPr lang="en-US" sz="1400" dirty="0">
                        <a:latin typeface="+mn-lt"/>
                      </a:endParaRPr>
                    </a:p>
                  </a:txBody>
                  <a:tcPr/>
                </a:tc>
                <a:tc>
                  <a:txBody>
                    <a:bodyPr/>
                    <a:lstStyle/>
                    <a:p>
                      <a:r>
                        <a:rPr lang="en-US" sz="1400" dirty="0" smtClean="0"/>
                        <a:t>25-250    ft-lbs</a:t>
                      </a:r>
                    </a:p>
                    <a:p>
                      <a:r>
                        <a:rPr lang="en-US" sz="1400" dirty="0" smtClean="0"/>
                        <a:t>34 – 340 Nm</a:t>
                      </a:r>
                      <a:endParaRPr lang="en-US" sz="1400" dirty="0">
                        <a:latin typeface="+mn-lt"/>
                      </a:endParaRPr>
                    </a:p>
                  </a:txBody>
                  <a:tcPr/>
                </a:tc>
                <a:tc>
                  <a:txBody>
                    <a:bodyPr/>
                    <a:lstStyle/>
                    <a:p>
                      <a:pPr algn="ctr"/>
                      <a:r>
                        <a:rPr lang="en-US" sz="1800" dirty="0" smtClean="0"/>
                        <a:t>½”</a:t>
                      </a:r>
                      <a:endParaRPr lang="en-US" sz="1800" dirty="0">
                        <a:latin typeface="+mn-lt"/>
                      </a:endParaRPr>
                    </a:p>
                  </a:txBody>
                  <a:tcPr/>
                </a:tc>
                <a:tc>
                  <a:txBody>
                    <a:bodyPr/>
                    <a:lstStyle/>
                    <a:p>
                      <a:r>
                        <a:rPr lang="en-US" sz="1400" dirty="0" smtClean="0"/>
                        <a:t>10.8”</a:t>
                      </a:r>
                    </a:p>
                    <a:p>
                      <a:r>
                        <a:rPr lang="en-US" sz="1400" dirty="0" smtClean="0"/>
                        <a:t>27 cm</a:t>
                      </a:r>
                      <a:endParaRPr lang="en-US" sz="1400" dirty="0">
                        <a:latin typeface="+mn-lt"/>
                      </a:endParaRPr>
                    </a:p>
                  </a:txBody>
                  <a:tcPr/>
                </a:tc>
                <a:tc>
                  <a:txBody>
                    <a:bodyPr/>
                    <a:lstStyle/>
                    <a:p>
                      <a:r>
                        <a:rPr lang="en-US" sz="1400" dirty="0" smtClean="0"/>
                        <a:t>10.2”</a:t>
                      </a:r>
                    </a:p>
                    <a:p>
                      <a:r>
                        <a:rPr lang="en-US" sz="1400" dirty="0" smtClean="0"/>
                        <a:t>26 cm</a:t>
                      </a:r>
                      <a:endParaRPr lang="en-US" sz="1400" dirty="0">
                        <a:latin typeface="+mn-lt"/>
                      </a:endParaRPr>
                    </a:p>
                  </a:txBody>
                  <a:tcPr/>
                </a:tc>
                <a:tc>
                  <a:txBody>
                    <a:bodyPr/>
                    <a:lstStyle/>
                    <a:p>
                      <a:r>
                        <a:rPr lang="en-US" sz="1400" dirty="0" smtClean="0"/>
                        <a:t>2.45”</a:t>
                      </a:r>
                    </a:p>
                    <a:p>
                      <a:r>
                        <a:rPr lang="en-US" sz="1400" dirty="0" smtClean="0"/>
                        <a:t>6.2 cm</a:t>
                      </a:r>
                      <a:endParaRPr lang="en-US" sz="1400" dirty="0">
                        <a:latin typeface="+mn-lt"/>
                      </a:endParaRPr>
                    </a:p>
                  </a:txBody>
                  <a:tcPr/>
                </a:tc>
                <a:tc>
                  <a:txBody>
                    <a:bodyPr/>
                    <a:lstStyle/>
                    <a:p>
                      <a:r>
                        <a:rPr lang="en-US" sz="1400" dirty="0" smtClean="0"/>
                        <a:t>9 RPM</a:t>
                      </a:r>
                      <a:endParaRPr lang="en-US" sz="1400" dirty="0">
                        <a:latin typeface="+mn-lt"/>
                      </a:endParaRPr>
                    </a:p>
                  </a:txBody>
                  <a:tcPr/>
                </a:tc>
                <a:tc>
                  <a:txBody>
                    <a:bodyPr/>
                    <a:lstStyle/>
                    <a:p>
                      <a:r>
                        <a:rPr lang="en-US" sz="1400" smtClean="0">
                          <a:latin typeface="+mn-lt"/>
                        </a:rPr>
                        <a:t>7 </a:t>
                      </a:r>
                      <a:r>
                        <a:rPr lang="en-US" sz="1400" dirty="0" smtClean="0">
                          <a:latin typeface="+mn-lt"/>
                        </a:rPr>
                        <a:t>RPM</a:t>
                      </a:r>
                      <a:endParaRPr lang="en-US" sz="1400" dirty="0">
                        <a:latin typeface="+mn-lt"/>
                      </a:endParaRPr>
                    </a:p>
                  </a:txBody>
                  <a:tcPr/>
                </a:tc>
                <a:tc>
                  <a:txBody>
                    <a:bodyPr/>
                    <a:lstStyle/>
                    <a:p>
                      <a:r>
                        <a:rPr lang="en-US" sz="1400" dirty="0" smtClean="0"/>
                        <a:t>6.9</a:t>
                      </a:r>
                      <a:r>
                        <a:rPr lang="en-US" sz="1400" baseline="0" dirty="0" smtClean="0"/>
                        <a:t> </a:t>
                      </a:r>
                      <a:r>
                        <a:rPr lang="en-US" sz="1400" baseline="0" dirty="0" err="1" smtClean="0"/>
                        <a:t>lbs</a:t>
                      </a:r>
                      <a:endParaRPr lang="en-US" sz="1400" baseline="0" dirty="0" smtClean="0"/>
                    </a:p>
                    <a:p>
                      <a:r>
                        <a:rPr lang="en-US" sz="1400" baseline="0" dirty="0" smtClean="0"/>
                        <a:t>3.1 kg</a:t>
                      </a:r>
                      <a:endParaRPr lang="en-US" sz="1400" dirty="0">
                        <a:latin typeface="+mn-lt"/>
                      </a:endParaRPr>
                    </a:p>
                  </a:txBody>
                  <a:tcPr/>
                </a:tc>
              </a:tr>
            </a:tbl>
          </a:graphicData>
        </a:graphic>
      </p:graphicFrame>
      <p:sp>
        <p:nvSpPr>
          <p:cNvPr id="28" name="TextBox 27"/>
          <p:cNvSpPr txBox="1"/>
          <p:nvPr/>
        </p:nvSpPr>
        <p:spPr>
          <a:xfrm>
            <a:off x="-1" y="720273"/>
            <a:ext cx="12191999"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18V LION-250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Battery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Gun is a an 18V power tool with maximum torque of 250 ft-lbs. </a:t>
            </a:r>
          </a:p>
        </p:txBody>
      </p:sp>
      <p:cxnSp>
        <p:nvCxnSpPr>
          <p:cNvPr id="24" name="Straight Connector 23"/>
          <p:cNvCxnSpPr/>
          <p:nvPr/>
        </p:nvCxnSpPr>
        <p:spPr>
          <a:xfrm flipH="1">
            <a:off x="2635624" y="1724115"/>
            <a:ext cx="77089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71800" y="5105400"/>
            <a:ext cx="4123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183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018" y="1163657"/>
            <a:ext cx="2450592" cy="27066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058" y="1358256"/>
            <a:ext cx="3182112" cy="3810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980" y="1425915"/>
            <a:ext cx="4102608" cy="28224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2489" y="3736035"/>
            <a:ext cx="3822192" cy="252984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8170" y="3998163"/>
            <a:ext cx="2657856" cy="2267712"/>
          </a:xfrm>
          <a:prstGeom prst="rect">
            <a:avLst/>
          </a:prstGeom>
        </p:spPr>
      </p:pic>
      <p:sp>
        <p:nvSpPr>
          <p:cNvPr id="2" name="TextBox 1"/>
          <p:cNvSpPr txBox="1"/>
          <p:nvPr/>
        </p:nvSpPr>
        <p:spPr>
          <a:xfrm>
            <a:off x="0" y="53451"/>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LiON Gun Accessories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8" name="TextBox 7"/>
          <p:cNvSpPr txBox="1"/>
          <p:nvPr/>
        </p:nvSpPr>
        <p:spPr>
          <a:xfrm>
            <a:off x="-1" y="720273"/>
            <a:ext cx="12191999"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Accessories allow the LiON tool to be adapted for a variety of applications. </a:t>
            </a:r>
          </a:p>
        </p:txBody>
      </p:sp>
      <p:sp>
        <p:nvSpPr>
          <p:cNvPr id="9" name="Rectangle 8"/>
          <p:cNvSpPr/>
          <p:nvPr/>
        </p:nvSpPr>
        <p:spPr>
          <a:xfrm>
            <a:off x="162355" y="2606402"/>
            <a:ext cx="2540879" cy="738664"/>
          </a:xfrm>
          <a:prstGeom prst="rect">
            <a:avLst/>
          </a:prstGeom>
        </p:spPr>
        <p:txBody>
          <a:bodyPr wrap="square">
            <a:spAutoFit/>
          </a:bodyPr>
          <a:lstStyle/>
          <a:p>
            <a:r>
              <a:rPr lang="en-US" sz="1400" b="1" dirty="0" smtClean="0"/>
              <a:t>Deep Well Reaction Fixture with adjustable right angle</a:t>
            </a:r>
          </a:p>
          <a:p>
            <a:r>
              <a:rPr lang="en-US" sz="1400" b="1" dirty="0"/>
              <a:t>LION.25-HXA-DW-DIM</a:t>
            </a:r>
            <a:endParaRPr lang="en-US" sz="1400" b="1" dirty="0" smtClean="0"/>
          </a:p>
        </p:txBody>
      </p:sp>
      <p:sp>
        <p:nvSpPr>
          <p:cNvPr id="10" name="Rectangle 9"/>
          <p:cNvSpPr/>
          <p:nvPr/>
        </p:nvSpPr>
        <p:spPr>
          <a:xfrm>
            <a:off x="232496" y="5755821"/>
            <a:ext cx="2819986" cy="738664"/>
          </a:xfrm>
          <a:prstGeom prst="rect">
            <a:avLst/>
          </a:prstGeom>
        </p:spPr>
        <p:txBody>
          <a:bodyPr wrap="square">
            <a:spAutoFit/>
          </a:bodyPr>
          <a:lstStyle/>
          <a:p>
            <a:r>
              <a:rPr lang="en-US" sz="1400" b="1" dirty="0" smtClean="0"/>
              <a:t>ALCO Arm </a:t>
            </a:r>
            <a:r>
              <a:rPr lang="en-US" sz="1400" b="1" dirty="0"/>
              <a:t>Reaction </a:t>
            </a:r>
            <a:r>
              <a:rPr lang="en-US" sz="1400" b="1" dirty="0" smtClean="0"/>
              <a:t>Fixture</a:t>
            </a:r>
          </a:p>
          <a:p>
            <a:r>
              <a:rPr lang="en-US" sz="1400" b="1" dirty="0" smtClean="0"/>
              <a:t>with adjustable extension bar </a:t>
            </a:r>
          </a:p>
          <a:p>
            <a:r>
              <a:rPr lang="en-US" sz="1400" b="1" dirty="0" smtClean="0"/>
              <a:t>LION </a:t>
            </a:r>
            <a:r>
              <a:rPr lang="en-US" sz="1400" b="1" dirty="0"/>
              <a:t>.25-HXA-ALCO</a:t>
            </a:r>
            <a:endParaRPr lang="en-US" sz="1400" b="1" dirty="0" smtClean="0"/>
          </a:p>
        </p:txBody>
      </p:sp>
      <p:sp>
        <p:nvSpPr>
          <p:cNvPr id="11" name="Rectangle 10"/>
          <p:cNvSpPr/>
          <p:nvPr/>
        </p:nvSpPr>
        <p:spPr>
          <a:xfrm>
            <a:off x="4575937" y="3942511"/>
            <a:ext cx="2440595" cy="738664"/>
          </a:xfrm>
          <a:prstGeom prst="rect">
            <a:avLst/>
          </a:prstGeom>
        </p:spPr>
        <p:txBody>
          <a:bodyPr wrap="square">
            <a:spAutoFit/>
          </a:bodyPr>
          <a:lstStyle/>
          <a:p>
            <a:r>
              <a:rPr lang="en-US" sz="1400" b="1" dirty="0" smtClean="0"/>
              <a:t>Wheel Bolting Extension</a:t>
            </a:r>
          </a:p>
          <a:p>
            <a:r>
              <a:rPr lang="en-US" sz="1400" b="1" dirty="0" smtClean="0"/>
              <a:t>Reaction Fixture</a:t>
            </a:r>
          </a:p>
          <a:p>
            <a:r>
              <a:rPr lang="en-US" sz="1400" b="1" dirty="0"/>
              <a:t>LION.25-WG-EXTRF-5</a:t>
            </a:r>
            <a:endParaRPr lang="en-US" sz="1400" b="1" dirty="0" smtClean="0"/>
          </a:p>
        </p:txBody>
      </p:sp>
      <p:sp>
        <p:nvSpPr>
          <p:cNvPr id="12" name="Rectangle 11"/>
          <p:cNvSpPr/>
          <p:nvPr/>
        </p:nvSpPr>
        <p:spPr>
          <a:xfrm>
            <a:off x="9288639" y="5948740"/>
            <a:ext cx="2294218" cy="523220"/>
          </a:xfrm>
          <a:prstGeom prst="rect">
            <a:avLst/>
          </a:prstGeom>
        </p:spPr>
        <p:txBody>
          <a:bodyPr wrap="none">
            <a:spAutoFit/>
          </a:bodyPr>
          <a:lstStyle/>
          <a:p>
            <a:r>
              <a:rPr lang="en-US" sz="1400" b="1" dirty="0" smtClean="0"/>
              <a:t>Barrel Lid Retainer</a:t>
            </a:r>
          </a:p>
          <a:p>
            <a:r>
              <a:rPr lang="en-US" sz="1400" b="1" dirty="0"/>
              <a:t>LION.25-RF-010-BD-ASM</a:t>
            </a:r>
            <a:endParaRPr lang="en-US" sz="1400" b="1" dirty="0" smtClean="0"/>
          </a:p>
        </p:txBody>
      </p:sp>
      <p:sp>
        <p:nvSpPr>
          <p:cNvPr id="13" name="Rectangle 12"/>
          <p:cNvSpPr/>
          <p:nvPr/>
        </p:nvSpPr>
        <p:spPr>
          <a:xfrm>
            <a:off x="9693704" y="1574717"/>
            <a:ext cx="2391322" cy="738664"/>
          </a:xfrm>
          <a:prstGeom prst="rect">
            <a:avLst/>
          </a:prstGeom>
        </p:spPr>
        <p:txBody>
          <a:bodyPr wrap="square">
            <a:spAutoFit/>
          </a:bodyPr>
          <a:lstStyle/>
          <a:p>
            <a:r>
              <a:rPr lang="en-US" sz="1400" b="1" dirty="0" smtClean="0"/>
              <a:t>Track Pad Reaction Fixture with socket</a:t>
            </a:r>
          </a:p>
          <a:p>
            <a:r>
              <a:rPr lang="en-US" sz="1400" b="1" dirty="0"/>
              <a:t>LION.25-HXA-TPF-DIM</a:t>
            </a:r>
            <a:endParaRPr lang="en-US" sz="1400" b="1" dirty="0" smtClean="0"/>
          </a:p>
        </p:txBody>
      </p:sp>
    </p:spTree>
    <p:extLst>
      <p:ext uri="{BB962C8B-B14F-4D97-AF65-F5344CB8AC3E}">
        <p14:creationId xmlns:p14="http://schemas.microsoft.com/office/powerpoint/2010/main" val="1497550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4994" y="2902971"/>
            <a:ext cx="5022011" cy="1423369"/>
          </a:xfrm>
        </p:spPr>
        <p:txBody>
          <a:bodyPr>
            <a:noAutofit/>
          </a:bodyPr>
          <a:lstStyle/>
          <a:p>
            <a:pPr algn="ctr">
              <a:spcAft>
                <a:spcPts val="0"/>
              </a:spcAft>
            </a:pPr>
            <a:r>
              <a:rPr lang="en-US" sz="4000" dirty="0" smtClean="0">
                <a:latin typeface="Arial" panose="020B0604020202020204" pitchFamily="34" charset="0"/>
                <a:cs typeface="Arial" panose="020B0604020202020204" pitchFamily="34" charset="0"/>
              </a:rPr>
              <a:t>LiON Gun Basic Operation</a:t>
            </a:r>
            <a:endPar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4" name="Picture 6" descr="OSHA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107" y="4955703"/>
            <a:ext cx="1752634" cy="12268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494026" y="6156374"/>
            <a:ext cx="2002796" cy="461665"/>
          </a:xfrm>
          <a:prstGeom prst="rect">
            <a:avLst/>
          </a:prstGeom>
        </p:spPr>
        <p:txBody>
          <a:bodyPr wrap="square">
            <a:spAutoFit/>
          </a:bodyPr>
          <a:lstStyle/>
          <a:p>
            <a:pPr algn="ctr">
              <a:spcAft>
                <a:spcPts val="0"/>
              </a:spcAft>
            </a:pPr>
            <a:r>
              <a:rPr lang="en-US" sz="1600" b="1" i="1" dirty="0">
                <a:solidFill>
                  <a:srgbClr val="FF0000"/>
                </a:solidFill>
                <a:latin typeface="Arial Narrow" panose="020B0606020202030204" pitchFamily="34" charset="0"/>
                <a:cs typeface="Arial" panose="020B0604020202020204" pitchFamily="34" charset="0"/>
              </a:rPr>
              <a:t>BOSS</a:t>
            </a:r>
            <a:r>
              <a:rPr lang="en-US" sz="1600" b="1" dirty="0">
                <a:solidFill>
                  <a:srgbClr val="FF0000"/>
                </a:solidFill>
                <a:latin typeface="Arial Narrow" panose="020B0606020202030204" pitchFamily="34" charset="0"/>
                <a:cs typeface="Arial" panose="020B0604020202020204" pitchFamily="34" charset="0"/>
              </a:rPr>
              <a:t> </a:t>
            </a:r>
            <a:r>
              <a:rPr lang="en-US" sz="1600" b="1" i="1" dirty="0" smtClean="0">
                <a:solidFill>
                  <a:srgbClr val="FF0000"/>
                </a:solidFill>
                <a:latin typeface="Arial Narrow" panose="020B0606020202030204" pitchFamily="34" charset="0"/>
                <a:cs typeface="Arial" panose="020B0604020202020204" pitchFamily="34" charset="0"/>
              </a:rPr>
              <a:t>Training Series</a:t>
            </a:r>
            <a:r>
              <a:rPr lang="en-US" sz="1600" b="1" dirty="0" smtClean="0">
                <a:solidFill>
                  <a:srgbClr val="FF0000"/>
                </a:solidFill>
                <a:latin typeface="Arial Narrow" panose="020B0606020202030204" pitchFamily="34" charset="0"/>
                <a:cs typeface="Arial" panose="020B0604020202020204" pitchFamily="34" charset="0"/>
              </a:rPr>
              <a:t> </a:t>
            </a:r>
            <a:endParaRPr lang="en-US" sz="1600" b="1" dirty="0">
              <a:solidFill>
                <a:srgbClr val="FF0000"/>
              </a:solidFill>
              <a:latin typeface="Arial Narrow" panose="020B0606020202030204" pitchFamily="34" charset="0"/>
              <a:cs typeface="Arial" panose="020B0604020202020204" pitchFamily="34" charset="0"/>
            </a:endParaRPr>
          </a:p>
          <a:p>
            <a:pPr algn="ctr"/>
            <a:r>
              <a:rPr lang="en-US" sz="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Basic Operation and Safety School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37" y="5914795"/>
            <a:ext cx="2392456" cy="489679"/>
          </a:xfrm>
          <a:prstGeom prst="rect">
            <a:avLst/>
          </a:prstGeom>
        </p:spPr>
      </p:pic>
    </p:spTree>
    <p:extLst>
      <p:ext uri="{BB962C8B-B14F-4D97-AF65-F5344CB8AC3E}">
        <p14:creationId xmlns:p14="http://schemas.microsoft.com/office/powerpoint/2010/main" val="48505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6190" y="1133356"/>
            <a:ext cx="5498858" cy="572464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Inspect all components as they are received; if damaged report any sign of damage to the shipper and do not use the tool.</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Inspect the tool before each use; repair or replace any obviously worn or damaged parts.</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Maintenance must be performed by a qualified technician.</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Modifying any of the components invalidates the warranty.</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HYTORC recommends tool recalibration </a:t>
            </a:r>
            <a:r>
              <a:rPr lang="en-US" dirty="0" smtClean="0">
                <a:latin typeface="Arial" panose="020B0604020202020204" pitchFamily="34" charset="0"/>
                <a:cs typeface="Arial" panose="020B0604020202020204" pitchFamily="34" charset="0"/>
              </a:rPr>
              <a:t>annually.  Check </a:t>
            </a:r>
            <a:r>
              <a:rPr lang="en-US" dirty="0">
                <a:latin typeface="Arial" panose="020B0604020202020204" pitchFamily="34" charset="0"/>
                <a:cs typeface="Arial" panose="020B0604020202020204" pitchFamily="34" charset="0"/>
              </a:rPr>
              <a:t>the calibration date on the </a:t>
            </a:r>
            <a:r>
              <a:rPr lang="en-US" dirty="0" smtClean="0">
                <a:latin typeface="Arial" panose="020B0604020202020204" pitchFamily="34" charset="0"/>
                <a:cs typeface="Arial" panose="020B0604020202020204" pitchFamily="34" charset="0"/>
              </a:rPr>
              <a:t>tool. If more than a year has passed since last calibration, contact HYTORC for recalibration.</a:t>
            </a:r>
            <a:endParaRPr lang="en-US"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When not in use store all tool components in the plastic storage case.</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Save all instructions and calibration reports in the storage case.</a:t>
            </a:r>
          </a:p>
        </p:txBody>
      </p:sp>
      <p:sp>
        <p:nvSpPr>
          <p:cNvPr id="5" name="TextBox 4"/>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Care and Handling</a:t>
            </a:r>
          </a:p>
        </p:txBody>
      </p:sp>
      <p:sp>
        <p:nvSpPr>
          <p:cNvPr id="11" name="Rectangle 10"/>
          <p:cNvSpPr/>
          <p:nvPr/>
        </p:nvSpPr>
        <p:spPr>
          <a:xfrm>
            <a:off x="8334865" y="1195440"/>
            <a:ext cx="3833144" cy="584775"/>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Store LiON Gun and components in the carrying case when not in use.</a:t>
            </a:r>
            <a:endParaRPr lang="en-US" sz="1600" b="1" dirty="0">
              <a:latin typeface="Arial" panose="020B0604020202020204" pitchFamily="34" charset="0"/>
              <a:cs typeface="Arial" panose="020B0604020202020204" pitchFamily="34" charset="0"/>
            </a:endParaRPr>
          </a:p>
        </p:txBody>
      </p:sp>
      <p:sp>
        <p:nvSpPr>
          <p:cNvPr id="9" name="TextBox 8"/>
          <p:cNvSpPr txBox="1"/>
          <p:nvPr/>
        </p:nvSpPr>
        <p:spPr>
          <a:xfrm>
            <a:off x="0" y="707018"/>
            <a:ext cx="121920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Inspect Tools Upon Receipt, Safely Store Tools when not in use.</a:t>
            </a:r>
          </a:p>
        </p:txBody>
      </p:sp>
      <p:sp>
        <p:nvSpPr>
          <p:cNvPr id="10" name="Rectangle 9"/>
          <p:cNvSpPr/>
          <p:nvPr/>
        </p:nvSpPr>
        <p:spPr>
          <a:xfrm>
            <a:off x="5645048" y="1229371"/>
            <a:ext cx="2275265" cy="584775"/>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Check Calibration Sticker for Due Date</a:t>
            </a:r>
            <a:endParaRPr lang="en-US" sz="1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674" y="2102761"/>
            <a:ext cx="2407920" cy="23835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486" y="1868527"/>
            <a:ext cx="3523488" cy="4553712"/>
          </a:xfrm>
          <a:prstGeom prst="rect">
            <a:avLst/>
          </a:prstGeom>
        </p:spPr>
      </p:pic>
    </p:spTree>
    <p:extLst>
      <p:ext uri="{BB962C8B-B14F-4D97-AF65-F5344CB8AC3E}">
        <p14:creationId xmlns:p14="http://schemas.microsoft.com/office/powerpoint/2010/main" val="437017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675" y="1950330"/>
            <a:ext cx="3371088" cy="1719072"/>
          </a:xfrm>
          <a:prstGeom prst="rect">
            <a:avLst/>
          </a:prstGeom>
        </p:spPr>
      </p:pic>
      <p:sp>
        <p:nvSpPr>
          <p:cNvPr id="5" name="TextBox 4"/>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Environmental Considerations</a:t>
            </a:r>
          </a:p>
        </p:txBody>
      </p:sp>
      <p:sp>
        <p:nvSpPr>
          <p:cNvPr id="14" name="TextBox 13"/>
          <p:cNvSpPr txBox="1"/>
          <p:nvPr/>
        </p:nvSpPr>
        <p:spPr>
          <a:xfrm>
            <a:off x="122344" y="1554318"/>
            <a:ext cx="5199514" cy="5139869"/>
          </a:xfrm>
          <a:prstGeom prst="rect">
            <a:avLst/>
          </a:prstGeom>
          <a:noFill/>
        </p:spPr>
        <p:txBody>
          <a:bodyPr wrap="square" rtlCol="0">
            <a:spAutoFit/>
          </a:bodyPr>
          <a:lstStyle/>
          <a:p>
            <a:pPr marL="169863" indent="-169863">
              <a:spcAft>
                <a:spcPts val="1200"/>
              </a:spcAft>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Liquids/Humidity</a:t>
            </a:r>
            <a:r>
              <a:rPr lang="en-US" sz="1600" dirty="0" smtClean="0">
                <a:latin typeface="Arial" panose="020B0604020202020204" pitchFamily="34" charset="0"/>
                <a:cs typeface="Arial" panose="020B0604020202020204" pitchFamily="34" charset="0"/>
              </a:rPr>
              <a:t> – The tool will withstand light splashing but should not be submerged or subjected to continuous rain or extreme humidity.</a:t>
            </a:r>
          </a:p>
          <a:p>
            <a:pPr marL="169863" indent="-169863">
              <a:spcAft>
                <a:spcPts val="1200"/>
              </a:spcAft>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Temperature</a:t>
            </a:r>
            <a:r>
              <a:rPr lang="en-US" sz="1600" dirty="0" smtClean="0">
                <a:latin typeface="Arial" panose="020B0604020202020204" pitchFamily="34" charset="0"/>
                <a:cs typeface="Arial" panose="020B0604020202020204" pitchFamily="34" charset="0"/>
              </a:rPr>
              <a:t> – The operating temperature of the tool should be less than150 deg. F.</a:t>
            </a:r>
          </a:p>
          <a:p>
            <a:pPr marL="169863" indent="-169863">
              <a:spcAft>
                <a:spcPts val="1200"/>
              </a:spcAft>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Dust </a:t>
            </a:r>
            <a:r>
              <a:rPr lang="en-US" sz="1600" dirty="0" smtClean="0">
                <a:latin typeface="Arial" panose="020B0604020202020204" pitchFamily="34" charset="0"/>
                <a:cs typeface="Arial" panose="020B0604020202020204" pitchFamily="34" charset="0"/>
              </a:rPr>
              <a:t>– All Cooling Vents should be kept clear of dust, dirt and debris to allow internal fans to maintain airflow to keep the motor and electronics within temperature limits, do not subject the tool to extreme dust environments that would clog the vents or do not cover the vents with your hand.</a:t>
            </a:r>
          </a:p>
          <a:p>
            <a:pPr marL="169863" indent="-169863">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a:t>
            </a:r>
            <a:r>
              <a:rPr lang="en-US" sz="1600" b="1" dirty="0" smtClean="0">
                <a:latin typeface="Arial" panose="020B0604020202020204" pitchFamily="34" charset="0"/>
                <a:cs typeface="Arial" panose="020B0604020202020204" pitchFamily="34" charset="0"/>
              </a:rPr>
              <a:t>xplosive environments </a:t>
            </a:r>
            <a:r>
              <a:rPr lang="en-US" sz="1600" dirty="0" smtClean="0">
                <a:latin typeface="Arial" panose="020B0604020202020204" pitchFamily="34" charset="0"/>
                <a:cs typeface="Arial" panose="020B0604020202020204" pitchFamily="34" charset="0"/>
              </a:rPr>
              <a:t>– The LiON tool and electronic components are not certified or approved for explosive environments or areas containing combustible chemical materials.</a:t>
            </a:r>
          </a:p>
          <a:p>
            <a:pPr marL="169863" indent="-169863">
              <a:spcAft>
                <a:spcPts val="1200"/>
              </a:spcAft>
              <a:buFont typeface="Arial" panose="020B0604020202020204" pitchFamily="34" charset="0"/>
              <a:buChar char="•"/>
            </a:pPr>
            <a:r>
              <a:rPr lang="en-US" sz="1600" b="1" dirty="0" smtClean="0">
                <a:solidFill>
                  <a:srgbClr val="000000"/>
                </a:solidFill>
                <a:latin typeface="Arial" panose="020B0604020202020204" pitchFamily="34" charset="0"/>
                <a:cs typeface="Arial" panose="020B0604020202020204" pitchFamily="34" charset="0"/>
              </a:rPr>
              <a:t>Do Not Drop</a:t>
            </a:r>
            <a:r>
              <a:rPr lang="en-US" sz="1600" dirty="0" smtClean="0">
                <a:solidFill>
                  <a:srgbClr val="000000"/>
                </a:solidFill>
                <a:latin typeface="Arial" panose="020B0604020202020204" pitchFamily="34" charset="0"/>
                <a:cs typeface="Arial" panose="020B0604020202020204" pitchFamily="34" charset="0"/>
              </a:rPr>
              <a:t> – HYTORC recommends that the LiON tool not be dropped.  Follow </a:t>
            </a:r>
            <a:r>
              <a:rPr lang="en-US" sz="1600" dirty="0">
                <a:solidFill>
                  <a:srgbClr val="000000"/>
                </a:solidFill>
                <a:latin typeface="Arial" panose="020B0604020202020204" pitchFamily="34" charset="0"/>
                <a:cs typeface="Arial" panose="020B0604020202020204" pitchFamily="34" charset="0"/>
              </a:rPr>
              <a:t>local procedures </a:t>
            </a:r>
            <a:r>
              <a:rPr lang="en-US" sz="1600" dirty="0" smtClean="0">
                <a:solidFill>
                  <a:srgbClr val="000000"/>
                </a:solidFill>
                <a:latin typeface="Arial" panose="020B0604020202020204" pitchFamily="34" charset="0"/>
                <a:cs typeface="Arial" panose="020B0604020202020204" pitchFamily="34" charset="0"/>
              </a:rPr>
              <a:t>to secure the tool to protect from dropping.</a:t>
            </a:r>
            <a:endParaRPr lang="en-US" sz="1600" dirty="0" smtClean="0">
              <a:latin typeface="Arial" panose="020B0604020202020204" pitchFamily="34" charset="0"/>
              <a:cs typeface="Arial" panose="020B0604020202020204" pitchFamily="34" charset="0"/>
            </a:endParaRPr>
          </a:p>
        </p:txBody>
      </p:sp>
      <p:sp>
        <p:nvSpPr>
          <p:cNvPr id="15" name="TextBox 14"/>
          <p:cNvSpPr txBox="1"/>
          <p:nvPr/>
        </p:nvSpPr>
        <p:spPr>
          <a:xfrm>
            <a:off x="5947065" y="1497951"/>
            <a:ext cx="307078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Keep cooling vents clear</a:t>
            </a:r>
            <a:endParaRPr lang="en-US" b="1" dirty="0">
              <a:latin typeface="Arial" panose="020B0604020202020204" pitchFamily="34" charset="0"/>
              <a:cs typeface="Arial" panose="020B0604020202020204" pitchFamily="34" charset="0"/>
            </a:endParaRPr>
          </a:p>
        </p:txBody>
      </p:sp>
      <p:cxnSp>
        <p:nvCxnSpPr>
          <p:cNvPr id="16" name="Straight Arrow Connector 15"/>
          <p:cNvCxnSpPr/>
          <p:nvPr/>
        </p:nvCxnSpPr>
        <p:spPr>
          <a:xfrm flipH="1" flipV="1">
            <a:off x="8363970" y="1820333"/>
            <a:ext cx="25400" cy="83820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155219" y="1802871"/>
            <a:ext cx="4233" cy="766233"/>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262454" y="4675832"/>
            <a:ext cx="2716114" cy="1077218"/>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Secure the LiON Gun according to local practice to prevent damage from dropping.</a:t>
            </a:r>
            <a:endParaRPr lang="en-US" sz="1600" b="1" dirty="0">
              <a:latin typeface="Arial" panose="020B0604020202020204" pitchFamily="34" charset="0"/>
              <a:cs typeface="Arial" panose="020B0604020202020204" pitchFamily="34" charset="0"/>
            </a:endParaRPr>
          </a:p>
        </p:txBody>
      </p:sp>
      <p:sp>
        <p:nvSpPr>
          <p:cNvPr id="19" name="TextBox 18"/>
          <p:cNvSpPr txBox="1"/>
          <p:nvPr/>
        </p:nvSpPr>
        <p:spPr>
          <a:xfrm>
            <a:off x="0" y="707018"/>
            <a:ext cx="12192000" cy="707886"/>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LiON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Gun is a rugged industrial tool with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electric motor and electronic control</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spcAft>
                <a:spcPts val="600"/>
              </a:spcAft>
            </a:pP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following environmental considerations will help maintain reliable tool operation.</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812" y="1950330"/>
            <a:ext cx="3010989" cy="4741817"/>
          </a:xfrm>
          <a:prstGeom prst="rect">
            <a:avLst/>
          </a:prstGeom>
        </p:spPr>
      </p:pic>
    </p:spTree>
    <p:extLst>
      <p:ext uri="{BB962C8B-B14F-4D97-AF65-F5344CB8AC3E}">
        <p14:creationId xmlns:p14="http://schemas.microsoft.com/office/powerpoint/2010/main" val="3288813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55" y="4617636"/>
            <a:ext cx="2840736" cy="17129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132" y="2144192"/>
            <a:ext cx="2706624" cy="2029968"/>
          </a:xfrm>
          <a:prstGeom prst="rect">
            <a:avLst/>
          </a:prstGeom>
        </p:spPr>
      </p:pic>
      <p:sp>
        <p:nvSpPr>
          <p:cNvPr id="2" name="TextBox 1"/>
          <p:cNvSpPr txBox="1"/>
          <p:nvPr/>
        </p:nvSpPr>
        <p:spPr>
          <a:xfrm>
            <a:off x="0" y="6967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Charge Battery</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4" name="TextBox 3"/>
          <p:cNvSpPr txBox="1"/>
          <p:nvPr/>
        </p:nvSpPr>
        <p:spPr>
          <a:xfrm>
            <a:off x="4562049" y="1315368"/>
            <a:ext cx="7467976" cy="5455340"/>
          </a:xfrm>
          <a:prstGeom prst="rect">
            <a:avLst/>
          </a:prstGeom>
          <a:noFill/>
        </p:spPr>
        <p:txBody>
          <a:bodyPr wrap="square" rtlCol="0">
            <a:spAutoFit/>
          </a:bodyPr>
          <a:lstStyle/>
          <a:p>
            <a:pPr>
              <a:spcAft>
                <a:spcPts val="300"/>
              </a:spcAft>
            </a:pPr>
            <a:r>
              <a:rPr lang="en-US" b="1" dirty="0" smtClean="0">
                <a:latin typeface="Arial" panose="020B0604020202020204" pitchFamily="34" charset="0"/>
                <a:cs typeface="Arial" panose="020B0604020202020204" pitchFamily="34" charset="0"/>
              </a:rPr>
              <a:t>Power Supply Requirements</a:t>
            </a: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battery </a:t>
            </a:r>
            <a:r>
              <a:rPr lang="en-US" dirty="0" smtClean="0">
                <a:latin typeface="Arial" panose="020B0604020202020204" pitchFamily="34" charset="0"/>
                <a:cs typeface="Arial" panose="020B0604020202020204" pitchFamily="34" charset="0"/>
              </a:rPr>
              <a:t>charger power supply </a:t>
            </a:r>
            <a:r>
              <a:rPr lang="en-US" dirty="0">
                <a:latin typeface="Arial" panose="020B0604020202020204" pitchFamily="34" charset="0"/>
                <a:cs typeface="Arial" panose="020B0604020202020204" pitchFamily="34" charset="0"/>
              </a:rPr>
              <a:t>can operate at 110V or 220V AC</a:t>
            </a:r>
            <a:r>
              <a:rPr lang="en-US" dirty="0" smtClean="0">
                <a:latin typeface="Arial" panose="020B0604020202020204" pitchFamily="34" charset="0"/>
                <a:cs typeface="Arial" panose="020B0604020202020204" pitchFamily="34" charset="0"/>
              </a:rPr>
              <a:t>.</a:t>
            </a:r>
          </a:p>
          <a:p>
            <a:pPr>
              <a:spcAft>
                <a:spcPts val="300"/>
              </a:spcAft>
            </a:pPr>
            <a:r>
              <a:rPr lang="en-US" dirty="0" smtClean="0">
                <a:latin typeface="Arial" panose="020B0604020202020204" pitchFamily="34" charset="0"/>
                <a:cs typeface="Arial" panose="020B0604020202020204" pitchFamily="34" charset="0"/>
              </a:rPr>
              <a:t>     Note: Compatible 100V to 240V AC, 50/60 Hz.</a:t>
            </a:r>
            <a:endParaRPr lang="en-US" dirty="0">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The power supply cord is configured for North American </a:t>
            </a:r>
            <a:r>
              <a:rPr lang="en-US" dirty="0" smtClean="0">
                <a:latin typeface="Arial" panose="020B0604020202020204" pitchFamily="34" charset="0"/>
                <a:cs typeface="Arial" panose="020B0604020202020204" pitchFamily="34" charset="0"/>
              </a:rPr>
              <a:t>outlets/plugs, other </a:t>
            </a:r>
            <a:r>
              <a:rPr lang="en-US" dirty="0">
                <a:latin typeface="Arial" panose="020B0604020202020204" pitchFamily="34" charset="0"/>
                <a:cs typeface="Arial" panose="020B0604020202020204" pitchFamily="34" charset="0"/>
              </a:rPr>
              <a:t>regions may require </a:t>
            </a:r>
            <a:r>
              <a:rPr lang="en-US" dirty="0" smtClean="0">
                <a:latin typeface="Arial" panose="020B0604020202020204" pitchFamily="34" charset="0"/>
                <a:cs typeface="Arial" panose="020B0604020202020204" pitchFamily="34" charset="0"/>
              </a:rPr>
              <a:t>adapters.</a:t>
            </a:r>
          </a:p>
          <a:p>
            <a:pPr>
              <a:spcBef>
                <a:spcPts val="600"/>
              </a:spcBef>
              <a:spcAft>
                <a:spcPts val="300"/>
              </a:spcAft>
            </a:pPr>
            <a:r>
              <a:rPr lang="en-US" b="1" dirty="0" smtClean="0">
                <a:latin typeface="Arial" panose="020B0604020202020204" pitchFamily="34" charset="0"/>
                <a:cs typeface="Arial" panose="020B0604020202020204" pitchFamily="34" charset="0"/>
              </a:rPr>
              <a:t>Connecting</a:t>
            </a: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Connect the power charging cable into the charger cradle.</a:t>
            </a: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Plug the power supply cord into the appropriate AC outlet before inserting a battery pack.</a:t>
            </a: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Insert </a:t>
            </a:r>
            <a:r>
              <a:rPr lang="en-US" dirty="0">
                <a:latin typeface="Arial" panose="020B0604020202020204" pitchFamily="34" charset="0"/>
                <a:cs typeface="Arial" panose="020B0604020202020204" pitchFamily="34" charset="0"/>
              </a:rPr>
              <a:t>the battery pack by sliding it into the charger cradle and locking it in place.  </a:t>
            </a:r>
            <a:endParaRPr lang="en-US" dirty="0" smtClean="0">
              <a:latin typeface="Arial" panose="020B0604020202020204" pitchFamily="34" charset="0"/>
              <a:cs typeface="Arial" panose="020B0604020202020204" pitchFamily="34" charset="0"/>
            </a:endParaRPr>
          </a:p>
          <a:p>
            <a:pPr>
              <a:spcBef>
                <a:spcPts val="600"/>
              </a:spcBef>
              <a:spcAft>
                <a:spcPts val="300"/>
              </a:spcAft>
            </a:pPr>
            <a:r>
              <a:rPr lang="en-US" b="1" dirty="0" smtClean="0">
                <a:latin typeface="Arial" panose="020B0604020202020204" pitchFamily="34" charset="0"/>
                <a:cs typeface="Arial" panose="020B0604020202020204" pitchFamily="34" charset="0"/>
              </a:rPr>
              <a:t>Charging</a:t>
            </a: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POWER INDICATOR green when charger is plugged into AC outlet.</a:t>
            </a: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CHARGING INDICATOR is flashing green while battery is charging.</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CHARGING INDICATOR is solid green when battery is fully charged.</a:t>
            </a: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FAULT INDICATOR is flashing red for battery fault not charging.</a:t>
            </a:r>
          </a:p>
          <a:p>
            <a:pPr marL="285750" indent="-285750">
              <a:spcAft>
                <a:spcPts val="3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Battery is fully charged in approx. 1-hour.</a:t>
            </a:r>
          </a:p>
        </p:txBody>
      </p:sp>
      <p:cxnSp>
        <p:nvCxnSpPr>
          <p:cNvPr id="5" name="Straight Arrow Connector 4"/>
          <p:cNvCxnSpPr/>
          <p:nvPr/>
        </p:nvCxnSpPr>
        <p:spPr>
          <a:xfrm flipV="1">
            <a:off x="3018779" y="1899973"/>
            <a:ext cx="44848" cy="1107209"/>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90245" y="1344264"/>
            <a:ext cx="1260427" cy="646331"/>
          </a:xfrm>
          <a:prstGeom prst="rect">
            <a:avLst/>
          </a:prstGeom>
          <a:noFill/>
        </p:spPr>
        <p:txBody>
          <a:bodyPr wrap="square" rtlCol="0">
            <a:spAutoFit/>
          </a:bodyPr>
          <a:lstStyle/>
          <a:p>
            <a:r>
              <a:rPr lang="en-US" b="1" dirty="0" smtClean="0"/>
              <a:t>Power Supply</a:t>
            </a:r>
          </a:p>
        </p:txBody>
      </p:sp>
      <p:sp>
        <p:nvSpPr>
          <p:cNvPr id="8" name="TextBox 7"/>
          <p:cNvSpPr txBox="1"/>
          <p:nvPr/>
        </p:nvSpPr>
        <p:spPr>
          <a:xfrm>
            <a:off x="633374" y="3547802"/>
            <a:ext cx="141896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Charging</a:t>
            </a:r>
          </a:p>
          <a:p>
            <a:r>
              <a:rPr lang="en-US" b="1" dirty="0" smtClean="0">
                <a:latin typeface="Arial" panose="020B0604020202020204" pitchFamily="34" charset="0"/>
                <a:cs typeface="Arial" panose="020B0604020202020204" pitchFamily="34" charset="0"/>
              </a:rPr>
              <a:t>Cradle</a:t>
            </a:r>
            <a:endParaRPr lang="en-US" b="1" dirty="0">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1214185" y="2931365"/>
            <a:ext cx="239861" cy="666964"/>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95873" y="2137986"/>
            <a:ext cx="10871" cy="26690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7059" y="1391317"/>
            <a:ext cx="1084143"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Battery</a:t>
            </a:r>
          </a:p>
          <a:p>
            <a:r>
              <a:rPr lang="en-US" b="1" dirty="0" smtClean="0">
                <a:latin typeface="Arial" panose="020B0604020202020204" pitchFamily="34" charset="0"/>
                <a:cs typeface="Arial" panose="020B0604020202020204" pitchFamily="34" charset="0"/>
              </a:rPr>
              <a:t>Pack</a:t>
            </a:r>
          </a:p>
        </p:txBody>
      </p:sp>
      <p:sp>
        <p:nvSpPr>
          <p:cNvPr id="16" name="TextBox 15"/>
          <p:cNvSpPr txBox="1"/>
          <p:nvPr/>
        </p:nvSpPr>
        <p:spPr>
          <a:xfrm>
            <a:off x="3565659" y="3670655"/>
            <a:ext cx="954107" cy="923330"/>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Power</a:t>
            </a:r>
          </a:p>
          <a:p>
            <a:r>
              <a:rPr lang="en-US" b="1" dirty="0" smtClean="0">
                <a:latin typeface="Arial" panose="020B0604020202020204" pitchFamily="34" charset="0"/>
                <a:cs typeface="Arial" panose="020B0604020202020204" pitchFamily="34" charset="0"/>
              </a:rPr>
              <a:t>Supply</a:t>
            </a:r>
          </a:p>
          <a:p>
            <a:r>
              <a:rPr lang="en-US" b="1" dirty="0" smtClean="0">
                <a:latin typeface="Arial" panose="020B0604020202020204" pitchFamily="34" charset="0"/>
                <a:cs typeface="Arial" panose="020B0604020202020204" pitchFamily="34" charset="0"/>
              </a:rPr>
              <a:t>Cord</a:t>
            </a:r>
          </a:p>
        </p:txBody>
      </p:sp>
      <p:cxnSp>
        <p:nvCxnSpPr>
          <p:cNvPr id="17" name="Straight Arrow Connector 16"/>
          <p:cNvCxnSpPr/>
          <p:nvPr/>
        </p:nvCxnSpPr>
        <p:spPr>
          <a:xfrm>
            <a:off x="3330187" y="3930280"/>
            <a:ext cx="264204" cy="311141"/>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23" idx="2"/>
          </p:cNvCxnSpPr>
          <p:nvPr/>
        </p:nvCxnSpPr>
        <p:spPr>
          <a:xfrm flipH="1" flipV="1">
            <a:off x="2293789" y="2016654"/>
            <a:ext cx="969" cy="762598"/>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78760" y="1370323"/>
            <a:ext cx="1230058"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Charging</a:t>
            </a:r>
          </a:p>
          <a:p>
            <a:r>
              <a:rPr lang="en-US" b="1" dirty="0" smtClean="0">
                <a:latin typeface="Arial" panose="020B0604020202020204" pitchFamily="34" charset="0"/>
                <a:cs typeface="Arial" panose="020B0604020202020204" pitchFamily="34" charset="0"/>
              </a:rPr>
              <a:t>Cable</a:t>
            </a:r>
          </a:p>
        </p:txBody>
      </p:sp>
      <p:sp>
        <p:nvSpPr>
          <p:cNvPr id="18" name="TextBox 17"/>
          <p:cNvSpPr txBox="1"/>
          <p:nvPr/>
        </p:nvSpPr>
        <p:spPr>
          <a:xfrm>
            <a:off x="577992" y="6211669"/>
            <a:ext cx="1272387"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Power</a:t>
            </a:r>
          </a:p>
          <a:p>
            <a:r>
              <a:rPr lang="en-US" b="1" dirty="0" smtClean="0">
                <a:latin typeface="Arial" panose="020B0604020202020204" pitchFamily="34" charset="0"/>
                <a:cs typeface="Arial" panose="020B0604020202020204" pitchFamily="34" charset="0"/>
              </a:rPr>
              <a:t>Indicator</a:t>
            </a:r>
            <a:endParaRPr lang="en-US" b="1"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H="1">
            <a:off x="1218807" y="5844969"/>
            <a:ext cx="20614" cy="43254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70599" y="6210504"/>
            <a:ext cx="1223412" cy="6463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Charging</a:t>
            </a:r>
          </a:p>
          <a:p>
            <a:r>
              <a:rPr lang="en-US" b="1" dirty="0" smtClean="0">
                <a:latin typeface="Arial" panose="020B0604020202020204" pitchFamily="34" charset="0"/>
                <a:cs typeface="Arial" panose="020B0604020202020204" pitchFamily="34" charset="0"/>
              </a:rPr>
              <a:t> Indicator</a:t>
            </a:r>
            <a:endParaRPr lang="en-US" b="1" dirty="0">
              <a:latin typeface="Arial" panose="020B0604020202020204" pitchFamily="34" charset="0"/>
              <a:cs typeface="Arial" panose="020B0604020202020204" pitchFamily="34" charset="0"/>
            </a:endParaRPr>
          </a:p>
        </p:txBody>
      </p:sp>
      <p:cxnSp>
        <p:nvCxnSpPr>
          <p:cNvPr id="22" name="Straight Arrow Connector 21"/>
          <p:cNvCxnSpPr/>
          <p:nvPr/>
        </p:nvCxnSpPr>
        <p:spPr>
          <a:xfrm>
            <a:off x="2551537" y="5822597"/>
            <a:ext cx="489666" cy="614405"/>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49016" y="6056907"/>
            <a:ext cx="633" cy="41324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18687" y="6407410"/>
            <a:ext cx="1005403"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Legend</a:t>
            </a:r>
            <a:endParaRPr lang="en-US" b="1" dirty="0">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2950169" y="5733741"/>
            <a:ext cx="574606" cy="11498"/>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53045" y="5410576"/>
            <a:ext cx="1159292" cy="6463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Fault</a:t>
            </a:r>
          </a:p>
          <a:p>
            <a:r>
              <a:rPr lang="en-US" b="1" dirty="0" smtClean="0">
                <a:latin typeface="Arial" panose="020B0604020202020204" pitchFamily="34" charset="0"/>
                <a:cs typeface="Arial" panose="020B0604020202020204" pitchFamily="34" charset="0"/>
              </a:rPr>
              <a:t>Indicator</a:t>
            </a:r>
            <a:endParaRPr lang="en-US" b="1" dirty="0">
              <a:latin typeface="Arial" panose="020B0604020202020204" pitchFamily="34" charset="0"/>
              <a:cs typeface="Arial" panose="020B0604020202020204" pitchFamily="34" charset="0"/>
            </a:endParaRPr>
          </a:p>
        </p:txBody>
      </p:sp>
      <p:sp>
        <p:nvSpPr>
          <p:cNvPr id="31" name="TextBox 30"/>
          <p:cNvSpPr txBox="1"/>
          <p:nvPr/>
        </p:nvSpPr>
        <p:spPr>
          <a:xfrm>
            <a:off x="0" y="740213"/>
            <a:ext cx="121920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battery is quickly charged in approximately one hour.</a:t>
            </a:r>
          </a:p>
        </p:txBody>
      </p:sp>
    </p:spTree>
    <p:extLst>
      <p:ext uri="{BB962C8B-B14F-4D97-AF65-F5344CB8AC3E}">
        <p14:creationId xmlns:p14="http://schemas.microsoft.com/office/powerpoint/2010/main" val="3507194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OSHA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107" y="4955703"/>
            <a:ext cx="1752634" cy="12268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494026" y="6156374"/>
            <a:ext cx="2002796" cy="461665"/>
          </a:xfrm>
          <a:prstGeom prst="rect">
            <a:avLst/>
          </a:prstGeom>
        </p:spPr>
        <p:txBody>
          <a:bodyPr wrap="square">
            <a:spAutoFit/>
          </a:bodyPr>
          <a:lstStyle/>
          <a:p>
            <a:pPr algn="ctr">
              <a:spcAft>
                <a:spcPts val="0"/>
              </a:spcAft>
            </a:pPr>
            <a:r>
              <a:rPr lang="en-US" sz="1600" b="1" i="1" dirty="0">
                <a:solidFill>
                  <a:srgbClr val="FF0000"/>
                </a:solidFill>
                <a:latin typeface="Arial Narrow" panose="020B0606020202030204" pitchFamily="34" charset="0"/>
                <a:cs typeface="Arial" panose="020B0604020202020204" pitchFamily="34" charset="0"/>
              </a:rPr>
              <a:t>BOSS</a:t>
            </a:r>
            <a:r>
              <a:rPr lang="en-US" sz="1600" b="1" dirty="0">
                <a:solidFill>
                  <a:srgbClr val="FF0000"/>
                </a:solidFill>
                <a:latin typeface="Arial Narrow" panose="020B0606020202030204" pitchFamily="34" charset="0"/>
                <a:cs typeface="Arial" panose="020B0604020202020204" pitchFamily="34" charset="0"/>
              </a:rPr>
              <a:t> </a:t>
            </a:r>
            <a:r>
              <a:rPr lang="en-US" sz="1600" b="1" i="1" dirty="0" smtClean="0">
                <a:solidFill>
                  <a:srgbClr val="FF0000"/>
                </a:solidFill>
                <a:latin typeface="Arial Narrow" panose="020B0606020202030204" pitchFamily="34" charset="0"/>
                <a:cs typeface="Arial" panose="020B0604020202020204" pitchFamily="34" charset="0"/>
              </a:rPr>
              <a:t>Training Series</a:t>
            </a:r>
            <a:r>
              <a:rPr lang="en-US" sz="1600" b="1" dirty="0" smtClean="0">
                <a:solidFill>
                  <a:srgbClr val="FF0000"/>
                </a:solidFill>
                <a:latin typeface="Arial Narrow" panose="020B0606020202030204" pitchFamily="34" charset="0"/>
                <a:cs typeface="Arial" panose="020B0604020202020204" pitchFamily="34" charset="0"/>
              </a:rPr>
              <a:t> </a:t>
            </a:r>
            <a:endParaRPr lang="en-US" sz="1600" b="1" dirty="0">
              <a:solidFill>
                <a:srgbClr val="FF0000"/>
              </a:solidFill>
              <a:latin typeface="Arial Narrow" panose="020B0606020202030204" pitchFamily="34" charset="0"/>
              <a:cs typeface="Arial" panose="020B0604020202020204" pitchFamily="34" charset="0"/>
            </a:endParaRPr>
          </a:p>
          <a:p>
            <a:pPr algn="ctr"/>
            <a:r>
              <a:rPr lang="en-US" sz="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Basic Operation and Safety School</a:t>
            </a:r>
          </a:p>
        </p:txBody>
      </p:sp>
      <p:sp>
        <p:nvSpPr>
          <p:cNvPr id="16" name="Subtitle 2"/>
          <p:cNvSpPr txBox="1">
            <a:spLocks/>
          </p:cNvSpPr>
          <p:nvPr/>
        </p:nvSpPr>
        <p:spPr>
          <a:xfrm>
            <a:off x="3403903" y="2940759"/>
            <a:ext cx="5384194" cy="16764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sz="3600" dirty="0" smtClean="0">
                <a:latin typeface="Arial" panose="020B0604020202020204" pitchFamily="34" charset="0"/>
                <a:cs typeface="Arial" panose="020B0604020202020204" pitchFamily="34" charset="0"/>
              </a:rPr>
              <a:t>LiON Gun Description: Features, Advantages and Benefits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37" y="5914795"/>
            <a:ext cx="2392456" cy="489679"/>
          </a:xfrm>
          <a:prstGeom prst="rect">
            <a:avLst/>
          </a:prstGeom>
        </p:spPr>
      </p:pic>
    </p:spTree>
    <p:extLst>
      <p:ext uri="{BB962C8B-B14F-4D97-AF65-F5344CB8AC3E}">
        <p14:creationId xmlns:p14="http://schemas.microsoft.com/office/powerpoint/2010/main" val="1237085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Test Battery</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6" name="TextBox 5"/>
          <p:cNvSpPr txBox="1"/>
          <p:nvPr/>
        </p:nvSpPr>
        <p:spPr>
          <a:xfrm>
            <a:off x="1906629" y="6221745"/>
            <a:ext cx="2634006" cy="369332"/>
          </a:xfrm>
          <a:prstGeom prst="rect">
            <a:avLst/>
          </a:prstGeom>
          <a:noFill/>
        </p:spPr>
        <p:txBody>
          <a:bodyPr wrap="square" rtlCol="0">
            <a:spAutoFit/>
          </a:bodyPr>
          <a:lstStyle/>
          <a:p>
            <a:pPr algn="r"/>
            <a:r>
              <a:rPr lang="en-US" b="1" dirty="0" smtClean="0">
                <a:cs typeface="Angsana New" panose="02020603050405020304" pitchFamily="18" charset="-34"/>
              </a:rPr>
              <a:t>Battery Weight 1.9lbs</a:t>
            </a:r>
          </a:p>
        </p:txBody>
      </p:sp>
      <p:sp>
        <p:nvSpPr>
          <p:cNvPr id="7" name="TextBox 6"/>
          <p:cNvSpPr txBox="1"/>
          <p:nvPr/>
        </p:nvSpPr>
        <p:spPr>
          <a:xfrm>
            <a:off x="6329084" y="4499767"/>
            <a:ext cx="5711915" cy="226215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Push the TEST button on the side of the battery  and the LED’s will provide an approximate indicator of remaining battery life:</a:t>
            </a:r>
          </a:p>
          <a:p>
            <a:pPr>
              <a:spcAft>
                <a:spcPts val="600"/>
              </a:spcAft>
            </a:pPr>
            <a:r>
              <a:rPr lang="en-US" dirty="0" smtClean="0">
                <a:latin typeface="Arial" panose="020B0604020202020204" pitchFamily="34" charset="0"/>
                <a:cs typeface="Arial" panose="020B0604020202020204" pitchFamily="34" charset="0"/>
              </a:rPr>
              <a:t>1 LED On </a:t>
            </a:r>
            <a:r>
              <a:rPr lang="en-US" dirty="0">
                <a:latin typeface="Arial" panose="020B0604020202020204" pitchFamily="34" charset="0"/>
                <a:cs typeface="Arial" panose="020B0604020202020204" pitchFamily="34" charset="0"/>
                <a:sym typeface="Symbol" panose="05050102010706020507" pitchFamily="18" charset="2"/>
              </a:rPr>
              <a:t></a:t>
            </a:r>
            <a:r>
              <a:rPr lang="en-US" dirty="0" smtClean="0">
                <a:latin typeface="Arial" panose="020B0604020202020204" pitchFamily="34" charset="0"/>
                <a:cs typeface="Arial" panose="020B0604020202020204" pitchFamily="34" charset="0"/>
              </a:rPr>
              <a:t> 25% Battery Charge Left</a:t>
            </a:r>
          </a:p>
          <a:p>
            <a:pPr>
              <a:spcAft>
                <a:spcPts val="600"/>
              </a:spcAft>
            </a:pPr>
            <a:r>
              <a:rPr lang="en-US" dirty="0" smtClean="0">
                <a:latin typeface="Arial" panose="020B0604020202020204" pitchFamily="34" charset="0"/>
                <a:cs typeface="Arial" panose="020B0604020202020204" pitchFamily="34" charset="0"/>
              </a:rPr>
              <a:t>2 LEDs On  </a:t>
            </a:r>
            <a:r>
              <a:rPr lang="en-US" dirty="0" smtClean="0">
                <a:latin typeface="Arial" panose="020B0604020202020204" pitchFamily="34" charset="0"/>
                <a:cs typeface="Arial" panose="020B0604020202020204" pitchFamily="34" charset="0"/>
                <a:sym typeface="Symbol" panose="05050102010706020507" pitchFamily="18" charset="2"/>
              </a:rPr>
              <a:t></a:t>
            </a:r>
            <a:r>
              <a:rPr lang="en-US" dirty="0" smtClean="0">
                <a:latin typeface="Arial" panose="020B0604020202020204" pitchFamily="34" charset="0"/>
                <a:cs typeface="Arial" panose="020B0604020202020204" pitchFamily="34" charset="0"/>
              </a:rPr>
              <a:t> 50% Battery Charge Left</a:t>
            </a:r>
          </a:p>
          <a:p>
            <a:pPr>
              <a:spcAft>
                <a:spcPts val="600"/>
              </a:spcAft>
            </a:pPr>
            <a:r>
              <a:rPr lang="en-US" dirty="0" smtClean="0">
                <a:latin typeface="Arial" panose="020B0604020202020204" pitchFamily="34" charset="0"/>
                <a:cs typeface="Arial" panose="020B0604020202020204" pitchFamily="34" charset="0"/>
              </a:rPr>
              <a:t>3 LEDs On </a:t>
            </a:r>
            <a:r>
              <a:rPr lang="en-US" dirty="0">
                <a:latin typeface="Arial" panose="020B0604020202020204" pitchFamily="34" charset="0"/>
                <a:cs typeface="Arial" panose="020B0604020202020204" pitchFamily="34" charset="0"/>
                <a:sym typeface="Symbol" panose="05050102010706020507" pitchFamily="18" charset="2"/>
              </a:rPr>
              <a:t></a:t>
            </a:r>
            <a:r>
              <a:rPr lang="en-US" dirty="0" smtClean="0">
                <a:latin typeface="Arial" panose="020B0604020202020204" pitchFamily="34" charset="0"/>
                <a:cs typeface="Arial" panose="020B0604020202020204" pitchFamily="34" charset="0"/>
              </a:rPr>
              <a:t> 75% Battery Charge Left</a:t>
            </a:r>
          </a:p>
          <a:p>
            <a:pPr>
              <a:spcAft>
                <a:spcPts val="600"/>
              </a:spcAft>
            </a:pPr>
            <a:r>
              <a:rPr lang="en-US" dirty="0" smtClean="0">
                <a:latin typeface="Arial" panose="020B0604020202020204" pitchFamily="34" charset="0"/>
                <a:cs typeface="Arial" panose="020B0604020202020204" pitchFamily="34" charset="0"/>
              </a:rPr>
              <a:t>4 LEDs On </a:t>
            </a:r>
            <a:r>
              <a:rPr lang="en-US" dirty="0">
                <a:latin typeface="Arial" panose="020B0604020202020204" pitchFamily="34" charset="0"/>
                <a:cs typeface="Arial" panose="020B0604020202020204" pitchFamily="34" charset="0"/>
                <a:sym typeface="Symbol" panose="05050102010706020507" pitchFamily="18" charset="2"/>
              </a:rPr>
              <a:t></a:t>
            </a:r>
            <a:r>
              <a:rPr lang="en-US" dirty="0" smtClean="0">
                <a:latin typeface="Arial" panose="020B0604020202020204" pitchFamily="34" charset="0"/>
                <a:cs typeface="Arial" panose="020B0604020202020204" pitchFamily="34" charset="0"/>
              </a:rPr>
              <a:t>  100% Battery Charge Left</a:t>
            </a:r>
          </a:p>
        </p:txBody>
      </p:sp>
      <p:sp>
        <p:nvSpPr>
          <p:cNvPr id="8" name="TextBox 7"/>
          <p:cNvSpPr txBox="1"/>
          <p:nvPr/>
        </p:nvSpPr>
        <p:spPr>
          <a:xfrm>
            <a:off x="0" y="740213"/>
            <a:ext cx="12192000"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operator can easily test the battery to verify the battery has a charge,</a:t>
            </a:r>
          </a:p>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estimate how much charge remains.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6" y="1509654"/>
            <a:ext cx="4925568" cy="46207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914" y="1544421"/>
            <a:ext cx="4291584" cy="2859024"/>
          </a:xfrm>
          <a:prstGeom prst="rect">
            <a:avLst/>
          </a:prstGeom>
        </p:spPr>
      </p:pic>
    </p:spTree>
    <p:extLst>
      <p:ext uri="{BB962C8B-B14F-4D97-AF65-F5344CB8AC3E}">
        <p14:creationId xmlns:p14="http://schemas.microsoft.com/office/powerpoint/2010/main" val="857929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20" y="1199888"/>
            <a:ext cx="2328672" cy="2615184"/>
          </a:xfrm>
          <a:prstGeom prst="rect">
            <a:avLst/>
          </a:prstGeom>
        </p:spPr>
      </p:pic>
      <p:sp>
        <p:nvSpPr>
          <p:cNvPr id="2" name="TextBox 1"/>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Install Battery</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4" name="TextBox 3"/>
          <p:cNvSpPr txBox="1"/>
          <p:nvPr/>
        </p:nvSpPr>
        <p:spPr>
          <a:xfrm>
            <a:off x="2921554" y="1385675"/>
            <a:ext cx="8628899" cy="5355312"/>
          </a:xfrm>
          <a:prstGeom prst="rect">
            <a:avLst/>
          </a:prstGeom>
          <a:noFill/>
        </p:spPr>
        <p:txBody>
          <a:bodyPr wrap="square" rtlCol="0">
            <a:spAutoFit/>
          </a:bodyPr>
          <a:lstStyle/>
          <a:p>
            <a:pPr>
              <a:spcAft>
                <a:spcPts val="1200"/>
              </a:spcAft>
            </a:pPr>
            <a:r>
              <a:rPr lang="en-US" sz="1400" b="1" dirty="0" smtClean="0">
                <a:latin typeface="Arial" panose="020B0604020202020204" pitchFamily="34" charset="0"/>
                <a:cs typeface="Arial" panose="020B0604020202020204" pitchFamily="34" charset="0"/>
              </a:rPr>
              <a:t>Battery Installation</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Press the release button on the battery and slide battery pack off the charger.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Align the base of the tool with the rails in the tool handle and slide the battery pack firmly into the handle until you hear (or see) the lock snap in place.</a:t>
            </a:r>
          </a:p>
          <a:p>
            <a:pPr lvl="1">
              <a:spcAft>
                <a:spcPts val="1200"/>
              </a:spcAft>
            </a:pPr>
            <a:r>
              <a:rPr lang="en-US" sz="1400" dirty="0" smtClean="0">
                <a:latin typeface="Arial" panose="020B0604020202020204" pitchFamily="34" charset="0"/>
                <a:cs typeface="Arial" panose="020B0604020202020204" pitchFamily="34" charset="0"/>
              </a:rPr>
              <a:t>Note: To remove the battery pack from the tool, press the release button on the battery and firmly pull the battery pack out of the tool.</a:t>
            </a:r>
          </a:p>
          <a:p>
            <a:pPr>
              <a:spcAft>
                <a:spcPts val="1200"/>
              </a:spcAft>
            </a:pPr>
            <a:r>
              <a:rPr lang="en-US" sz="1400" b="1" dirty="0" smtClean="0">
                <a:latin typeface="Arial" panose="020B0604020202020204" pitchFamily="34" charset="0"/>
                <a:cs typeface="Arial" panose="020B0604020202020204" pitchFamily="34" charset="0"/>
              </a:rPr>
              <a:t>Battery Operation</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18-volt Lithium-Ion </a:t>
            </a:r>
            <a:r>
              <a:rPr lang="en-US" sz="1400" dirty="0">
                <a:latin typeface="Arial" panose="020B0604020202020204" pitchFamily="34" charset="0"/>
                <a:cs typeface="Arial" panose="020B0604020202020204" pitchFamily="34" charset="0"/>
              </a:rPr>
              <a:t>battery is designed for long running times with quick recharges and operates at full speed until depleted, so there is no gradual drop in power during use</a:t>
            </a:r>
            <a:r>
              <a:rPr lang="en-US" sz="1400" dirty="0" smtClean="0">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Batteries </a:t>
            </a:r>
            <a:r>
              <a:rPr lang="en-US" sz="1400" dirty="0">
                <a:latin typeface="Arial" panose="020B0604020202020204" pitchFamily="34" charset="0"/>
                <a:cs typeface="Arial" panose="020B0604020202020204" pitchFamily="34" charset="0"/>
              </a:rPr>
              <a:t>can be charged hundreds of times without any noticeable loss in </a:t>
            </a:r>
            <a:r>
              <a:rPr lang="en-US" sz="1400" dirty="0" smtClean="0">
                <a:latin typeface="Arial" panose="020B0604020202020204" pitchFamily="34" charset="0"/>
                <a:cs typeface="Arial" panose="020B0604020202020204" pitchFamily="34" charset="0"/>
              </a:rPr>
              <a:t>capacity.</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A typical charged battery can tighten hundreds of bolts (estimated 100-to-200 bolts), depending on the torque requirements.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For continuous use, workers will typically have one or more spare battery packs charging while the tool is in use and quickly swap batteries as they are </a:t>
            </a:r>
            <a:r>
              <a:rPr lang="en-US" sz="1400" dirty="0" smtClean="0">
                <a:latin typeface="Arial" panose="020B0604020202020204" pitchFamily="34" charset="0"/>
                <a:cs typeface="Arial" panose="020B0604020202020204" pitchFamily="34" charset="0"/>
              </a:rPr>
              <a:t>drained.</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HYTORC </a:t>
            </a:r>
            <a:r>
              <a:rPr lang="en-US" sz="1400" dirty="0">
                <a:latin typeface="Arial" panose="020B0604020202020204" pitchFamily="34" charset="0"/>
                <a:cs typeface="Arial" panose="020B0604020202020204" pitchFamily="34" charset="0"/>
              </a:rPr>
              <a:t>has partnered with the RBRC (Rechargeable Battery Recycling Corporation</a:t>
            </a:r>
            <a:r>
              <a:rPr lang="en-US" sz="1400" dirty="0" smtClean="0">
                <a:latin typeface="Arial" panose="020B0604020202020204" pitchFamily="34" charset="0"/>
                <a:cs typeface="Arial" panose="020B0604020202020204" pitchFamily="34" charset="0"/>
              </a:rPr>
              <a:t>) in the US, </a:t>
            </a:r>
            <a:r>
              <a:rPr lang="en-US" sz="1400" dirty="0">
                <a:latin typeface="Arial" panose="020B0604020202020204" pitchFamily="34" charset="0"/>
                <a:cs typeface="Arial" panose="020B0604020202020204" pitchFamily="34" charset="0"/>
              </a:rPr>
              <a:t>and batteries can be </a:t>
            </a:r>
            <a:r>
              <a:rPr lang="en-US" sz="1400" dirty="0" smtClean="0">
                <a:latin typeface="Arial" panose="020B0604020202020204" pitchFamily="34" charset="0"/>
                <a:cs typeface="Arial" panose="020B0604020202020204" pitchFamily="34" charset="0"/>
              </a:rPr>
              <a:t>returned at no charge  </a:t>
            </a:r>
            <a:r>
              <a:rPr lang="en-US" sz="1400" dirty="0">
                <a:latin typeface="Arial" panose="020B0604020202020204" pitchFamily="34" charset="0"/>
                <a:cs typeface="Arial" panose="020B0604020202020204" pitchFamily="34" charset="0"/>
              </a:rPr>
              <a:t>for recycling at </a:t>
            </a:r>
            <a:r>
              <a:rPr lang="en-US" sz="1400" dirty="0" smtClean="0">
                <a:latin typeface="Arial" panose="020B0604020202020204" pitchFamily="34" charset="0"/>
                <a:cs typeface="Arial" panose="020B0604020202020204" pitchFamily="34" charset="0"/>
              </a:rPr>
              <a:t>HYTORC service centers or local recycling centers.</a:t>
            </a:r>
          </a:p>
          <a:p>
            <a:pPr marL="285750" indent="-285750">
              <a:spcAft>
                <a:spcPts val="1200"/>
              </a:spcAft>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Note: Check local and country guidelines for shipping LiON Guns with Lithium Ion batteries.</a:t>
            </a:r>
            <a:endParaRPr lang="en-US" sz="1400" b="1" dirty="0">
              <a:latin typeface="Arial" panose="020B0604020202020204" pitchFamily="34" charset="0"/>
              <a:cs typeface="Arial" panose="020B0604020202020204" pitchFamily="34" charset="0"/>
            </a:endParaRPr>
          </a:p>
        </p:txBody>
      </p:sp>
      <p:cxnSp>
        <p:nvCxnSpPr>
          <p:cNvPr id="7" name="Straight Arrow Connector 6"/>
          <p:cNvCxnSpPr/>
          <p:nvPr/>
        </p:nvCxnSpPr>
        <p:spPr>
          <a:xfrm flipV="1">
            <a:off x="1753298" y="3412779"/>
            <a:ext cx="521925" cy="13313"/>
          </a:xfrm>
          <a:prstGeom prst="straightConnector1">
            <a:avLst/>
          </a:prstGeom>
          <a:ln w="1905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75223" y="3219654"/>
            <a:ext cx="530915"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ON</a:t>
            </a:r>
          </a:p>
        </p:txBody>
      </p:sp>
      <p:cxnSp>
        <p:nvCxnSpPr>
          <p:cNvPr id="9" name="Straight Arrow Connector 8"/>
          <p:cNvCxnSpPr/>
          <p:nvPr/>
        </p:nvCxnSpPr>
        <p:spPr>
          <a:xfrm flipH="1">
            <a:off x="1753298" y="3659830"/>
            <a:ext cx="521925" cy="10493"/>
          </a:xfrm>
          <a:prstGeom prst="straightConnector1">
            <a:avLst/>
          </a:prstGeom>
          <a:ln w="1905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75223" y="3485657"/>
            <a:ext cx="646331"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OFF</a:t>
            </a:r>
          </a:p>
        </p:txBody>
      </p:sp>
      <p:sp>
        <p:nvSpPr>
          <p:cNvPr id="10" name="TextBox 9"/>
          <p:cNvSpPr txBox="1"/>
          <p:nvPr/>
        </p:nvSpPr>
        <p:spPr>
          <a:xfrm>
            <a:off x="0" y="740213"/>
            <a:ext cx="121920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battery easily slides onto the tool body and snaps into place.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20" y="4223339"/>
            <a:ext cx="2334768" cy="2517648"/>
          </a:xfrm>
          <a:prstGeom prst="rect">
            <a:avLst/>
          </a:prstGeom>
        </p:spPr>
      </p:pic>
    </p:spTree>
    <p:extLst>
      <p:ext uri="{BB962C8B-B14F-4D97-AF65-F5344CB8AC3E}">
        <p14:creationId xmlns:p14="http://schemas.microsoft.com/office/powerpoint/2010/main" val="826575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626" y="1192673"/>
            <a:ext cx="3572256" cy="2676144"/>
          </a:xfrm>
          <a:prstGeom prst="rect">
            <a:avLst/>
          </a:prstGeom>
        </p:spPr>
      </p:pic>
      <p:sp>
        <p:nvSpPr>
          <p:cNvPr id="2" name="TextBox 1"/>
          <p:cNvSpPr txBox="1"/>
          <p:nvPr/>
        </p:nvSpPr>
        <p:spPr>
          <a:xfrm>
            <a:off x="0" y="11856"/>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Install Reaction Arm</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15" name="TextBox 14"/>
          <p:cNvSpPr txBox="1"/>
          <p:nvPr/>
        </p:nvSpPr>
        <p:spPr>
          <a:xfrm>
            <a:off x="3247392" y="1140323"/>
            <a:ext cx="5291310" cy="452431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To install the reaction arm, gently depress the spring loaded push button on the reaction arm while sliding the reaction arm over the drive spline and release the button when the reaction arm is centered over the spline.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Challenge the reaction arm to make sure it is firmly secured onto the tool.</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remove the reaction arm, push the button on the reaction arm and slide off the spline. </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NOTE: Modification to the reaction arm will result </a:t>
            </a:r>
            <a:r>
              <a:rPr lang="en-US" dirty="0">
                <a:latin typeface="Arial" panose="020B0604020202020204" pitchFamily="34" charset="0"/>
                <a:cs typeface="Arial" panose="020B0604020202020204" pitchFamily="34" charset="0"/>
              </a:rPr>
              <a:t>in loss of warranty </a:t>
            </a:r>
            <a:r>
              <a:rPr lang="en-US" dirty="0" smtClean="0">
                <a:latin typeface="Arial" panose="020B0604020202020204" pitchFamily="34" charset="0"/>
                <a:cs typeface="Arial" panose="020B0604020202020204" pitchFamily="34" charset="0"/>
              </a:rPr>
              <a:t>for the tool. </a:t>
            </a:r>
            <a:r>
              <a:rPr lang="en-US" dirty="0">
                <a:latin typeface="Arial" panose="020B0604020202020204" pitchFamily="34" charset="0"/>
                <a:cs typeface="Arial" panose="020B0604020202020204" pitchFamily="34" charset="0"/>
              </a:rPr>
              <a:t>If you need a custom reaction arm, please consult with </a:t>
            </a:r>
            <a:r>
              <a:rPr lang="en-US" dirty="0" smtClean="0">
                <a:latin typeface="Arial" panose="020B0604020202020204" pitchFamily="34" charset="0"/>
                <a:cs typeface="Arial" panose="020B0604020202020204" pitchFamily="34" charset="0"/>
              </a:rPr>
              <a:t>your local </a:t>
            </a:r>
            <a:r>
              <a:rPr lang="en-US" dirty="0">
                <a:latin typeface="Arial" panose="020B0604020202020204" pitchFamily="34" charset="0"/>
                <a:cs typeface="Arial" panose="020B0604020202020204" pitchFamily="34" charset="0"/>
              </a:rPr>
              <a:t>TORQUE GUN </a:t>
            </a:r>
            <a:r>
              <a:rPr lang="en-US" dirty="0" smtClean="0">
                <a:latin typeface="Arial" panose="020B0604020202020204" pitchFamily="34" charset="0"/>
                <a:cs typeface="Arial" panose="020B0604020202020204" pitchFamily="34" charset="0"/>
              </a:rPr>
              <a:t>dealer.</a:t>
            </a:r>
          </a:p>
        </p:txBody>
      </p:sp>
      <p:sp>
        <p:nvSpPr>
          <p:cNvPr id="9" name="TextBox 8"/>
          <p:cNvSpPr txBox="1"/>
          <p:nvPr/>
        </p:nvSpPr>
        <p:spPr>
          <a:xfrm>
            <a:off x="8661567" y="3009847"/>
            <a:ext cx="1703784" cy="646331"/>
          </a:xfrm>
          <a:prstGeom prst="rect">
            <a:avLst/>
          </a:prstGeom>
          <a:noFill/>
        </p:spPr>
        <p:txBody>
          <a:bodyPr wrap="square" rtlCol="0">
            <a:spAutoFit/>
          </a:bodyPr>
          <a:lstStyle/>
          <a:p>
            <a:r>
              <a:rPr lang="en-US" b="1" dirty="0" smtClean="0">
                <a:solidFill>
                  <a:srgbClr val="FF0000"/>
                </a:solidFill>
              </a:rPr>
              <a:t>Spring Loaded</a:t>
            </a:r>
          </a:p>
          <a:p>
            <a:r>
              <a:rPr lang="en-US" b="1" dirty="0" smtClean="0">
                <a:solidFill>
                  <a:srgbClr val="FF0000"/>
                </a:solidFill>
              </a:rPr>
              <a:t>Push button </a:t>
            </a:r>
          </a:p>
        </p:txBody>
      </p:sp>
      <p:cxnSp>
        <p:nvCxnSpPr>
          <p:cNvPr id="5" name="Straight Connector 4"/>
          <p:cNvCxnSpPr/>
          <p:nvPr/>
        </p:nvCxnSpPr>
        <p:spPr>
          <a:xfrm flipV="1">
            <a:off x="9964109" y="2496671"/>
            <a:ext cx="1048214" cy="8363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70525" y="5647042"/>
            <a:ext cx="4245044" cy="954107"/>
          </a:xfrm>
          <a:prstGeom prst="rect">
            <a:avLst/>
          </a:prstGeom>
          <a:solidFill>
            <a:schemeClr val="bg1"/>
          </a:solidFill>
          <a:ln>
            <a:solidFill>
              <a:schemeClr val="tx1"/>
            </a:solidFill>
          </a:ln>
        </p:spPr>
        <p:txBody>
          <a:bodyPr wrap="square">
            <a:spAutoFit/>
          </a:bodyPr>
          <a:lstStyle/>
          <a:p>
            <a:pPr lvl="2"/>
            <a:r>
              <a:rPr lang="en-US" sz="1400" b="1" dirty="0">
                <a:solidFill>
                  <a:srgbClr val="FF0000"/>
                </a:solidFill>
                <a:latin typeface="Arial" panose="020B0604020202020204" pitchFamily="34" charset="0"/>
                <a:cs typeface="Arial" panose="020B0604020202020204" pitchFamily="34" charset="0"/>
              </a:rPr>
              <a:t>Caution: Never modify a </a:t>
            </a:r>
            <a:r>
              <a:rPr lang="en-US" sz="1400" b="1" dirty="0" smtClean="0">
                <a:solidFill>
                  <a:srgbClr val="FF0000"/>
                </a:solidFill>
                <a:latin typeface="Arial" panose="020B0604020202020204" pitchFamily="34" charset="0"/>
                <a:cs typeface="Arial" panose="020B0604020202020204" pitchFamily="34" charset="0"/>
              </a:rPr>
              <a:t>reaction arm</a:t>
            </a:r>
            <a:r>
              <a:rPr lang="en-US" sz="1400" b="1" dirty="0">
                <a:solidFill>
                  <a:srgbClr val="FF0000"/>
                </a:solidFill>
                <a:latin typeface="Arial" panose="020B0604020202020204" pitchFamily="34" charset="0"/>
                <a:cs typeface="Arial" panose="020B0604020202020204" pitchFamily="34" charset="0"/>
              </a:rPr>
              <a:t>! Changes in the reaction arm may lead to personal injury or damage to the tool.</a:t>
            </a:r>
          </a:p>
        </p:txBody>
      </p:sp>
      <p:pic>
        <p:nvPicPr>
          <p:cNvPr id="13" name="Picture 12"/>
          <p:cNvPicPr>
            <a:picLocks noChangeAspect="1"/>
          </p:cNvPicPr>
          <p:nvPr/>
        </p:nvPicPr>
        <p:blipFill>
          <a:blip r:embed="rId3"/>
          <a:stretch>
            <a:fillRect/>
          </a:stretch>
        </p:blipFill>
        <p:spPr>
          <a:xfrm>
            <a:off x="4014682" y="5817384"/>
            <a:ext cx="678760" cy="669847"/>
          </a:xfrm>
          <a:prstGeom prst="rect">
            <a:avLst/>
          </a:prstGeom>
        </p:spPr>
      </p:pic>
      <p:sp>
        <p:nvSpPr>
          <p:cNvPr id="12" name="TextBox 11"/>
          <p:cNvSpPr txBox="1"/>
          <p:nvPr/>
        </p:nvSpPr>
        <p:spPr>
          <a:xfrm>
            <a:off x="0" y="740213"/>
            <a:ext cx="121920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push-button reaction arms is quickly and easily installed.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91" y="1369457"/>
            <a:ext cx="3011424" cy="24993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851" y="4866754"/>
            <a:ext cx="3029712" cy="156057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8702" y="4028446"/>
            <a:ext cx="3445099" cy="2582214"/>
          </a:xfrm>
          <a:prstGeom prst="rect">
            <a:avLst/>
          </a:prstGeom>
        </p:spPr>
      </p:pic>
    </p:spTree>
    <p:extLst>
      <p:ext uri="{BB962C8B-B14F-4D97-AF65-F5344CB8AC3E}">
        <p14:creationId xmlns:p14="http://schemas.microsoft.com/office/powerpoint/2010/main" val="246878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106"/>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Install Socket</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10" name="TextBox 9"/>
          <p:cNvSpPr txBox="1"/>
          <p:nvPr/>
        </p:nvSpPr>
        <p:spPr>
          <a:xfrm>
            <a:off x="68567" y="1347043"/>
            <a:ext cx="3249810" cy="507831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Align the pin hole in the socket with the hole in the square drive.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Make sure the O-ring is installed on the socket.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Slide socket on square drive while aligning the pin hole in the socket with the hole in the square drive.</a:t>
            </a:r>
          </a:p>
          <a:p>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Insert Pin through socket and square drive and seat the pin flush against the </a:t>
            </a:r>
            <a:r>
              <a:rPr lang="en-US" dirty="0" smtClean="0">
                <a:latin typeface="Arial" panose="020B0604020202020204" pitchFamily="34" charset="0"/>
                <a:cs typeface="Arial" panose="020B0604020202020204" pitchFamily="34" charset="0"/>
              </a:rPr>
              <a:t>socket.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Slide O-ring in place to cover the pin and hold it in </a:t>
            </a:r>
            <a:r>
              <a:rPr lang="en-US" dirty="0" smtClean="0">
                <a:latin typeface="Arial" panose="020B0604020202020204" pitchFamily="34" charset="0"/>
                <a:cs typeface="Arial" panose="020B0604020202020204" pitchFamily="34" charset="0"/>
              </a:rPr>
              <a:t>place.</a:t>
            </a:r>
          </a:p>
        </p:txBody>
      </p:sp>
      <p:sp>
        <p:nvSpPr>
          <p:cNvPr id="8" name="TextBox 7"/>
          <p:cNvSpPr txBox="1"/>
          <p:nvPr/>
        </p:nvSpPr>
        <p:spPr>
          <a:xfrm>
            <a:off x="0" y="740213"/>
            <a:ext cx="121920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Standard square-drive sockets are easily installed and pinned to secure to the drive.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792" y="1347043"/>
            <a:ext cx="3480816" cy="26090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792" y="4162851"/>
            <a:ext cx="3425952" cy="25725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5731" y="1340947"/>
            <a:ext cx="3493008" cy="26212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5731" y="4138467"/>
            <a:ext cx="3493008" cy="2621280"/>
          </a:xfrm>
          <a:prstGeom prst="rect">
            <a:avLst/>
          </a:prstGeom>
        </p:spPr>
      </p:pic>
    </p:spTree>
    <p:extLst>
      <p:ext uri="{BB962C8B-B14F-4D97-AF65-F5344CB8AC3E}">
        <p14:creationId xmlns:p14="http://schemas.microsoft.com/office/powerpoint/2010/main" val="3059592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Install HYTORC Washer Driver </a:t>
            </a:r>
          </a:p>
        </p:txBody>
      </p:sp>
      <p:sp>
        <p:nvSpPr>
          <p:cNvPr id="10" name="TextBox 9"/>
          <p:cNvSpPr txBox="1"/>
          <p:nvPr/>
        </p:nvSpPr>
        <p:spPr>
          <a:xfrm>
            <a:off x="0" y="1102717"/>
            <a:ext cx="7384793"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Slide washer driver over the square drive and spline.</a:t>
            </a:r>
          </a:p>
        </p:txBody>
      </p:sp>
      <p:sp>
        <p:nvSpPr>
          <p:cNvPr id="25" name="TextBox 24"/>
          <p:cNvSpPr txBox="1"/>
          <p:nvPr/>
        </p:nvSpPr>
        <p:spPr>
          <a:xfrm>
            <a:off x="0" y="740213"/>
            <a:ext cx="121920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HYTORC Washer Driver is easily installed with a Allen wrench.</a:t>
            </a:r>
          </a:p>
        </p:txBody>
      </p:sp>
      <p:sp>
        <p:nvSpPr>
          <p:cNvPr id="9" name="TextBox 8"/>
          <p:cNvSpPr txBox="1"/>
          <p:nvPr/>
        </p:nvSpPr>
        <p:spPr>
          <a:xfrm>
            <a:off x="7087673" y="4985600"/>
            <a:ext cx="5104327" cy="1015663"/>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Challenge the washer driver to make sure it is securely attached to the spline.</a:t>
            </a:r>
          </a:p>
        </p:txBody>
      </p:sp>
      <p:sp>
        <p:nvSpPr>
          <p:cNvPr id="11" name="TextBox 10"/>
          <p:cNvSpPr txBox="1"/>
          <p:nvPr/>
        </p:nvSpPr>
        <p:spPr>
          <a:xfrm>
            <a:off x="0" y="3831885"/>
            <a:ext cx="8095129"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Tighten the washer driver set screw with an Allen wrench.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155" y="1509653"/>
            <a:ext cx="4046408" cy="23222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155" y="4255944"/>
            <a:ext cx="4139184" cy="24749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194" y="1509653"/>
            <a:ext cx="3816096" cy="3328416"/>
          </a:xfrm>
          <a:prstGeom prst="rect">
            <a:avLst/>
          </a:prstGeom>
        </p:spPr>
      </p:pic>
    </p:spTree>
    <p:extLst>
      <p:ext uri="{BB962C8B-B14F-4D97-AF65-F5344CB8AC3E}">
        <p14:creationId xmlns:p14="http://schemas.microsoft.com/office/powerpoint/2010/main" val="2168990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99" y="1412663"/>
            <a:ext cx="3151632" cy="3742944"/>
          </a:xfrm>
          <a:prstGeom prst="rect">
            <a:avLst/>
          </a:prstGeom>
        </p:spPr>
      </p:pic>
      <p:sp>
        <p:nvSpPr>
          <p:cNvPr id="3" name="TextBox 2"/>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Power-On &amp; Specify Settings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046348"/>
              </p:ext>
            </p:extLst>
          </p:nvPr>
        </p:nvGraphicFramePr>
        <p:xfrm>
          <a:off x="3822830" y="1429931"/>
          <a:ext cx="8121245" cy="4278240"/>
        </p:xfrm>
        <a:graphic>
          <a:graphicData uri="http://schemas.openxmlformats.org/drawingml/2006/table">
            <a:tbl>
              <a:tblPr firstRow="1" bandRow="1">
                <a:tableStyleId>{5C22544A-7EE6-4342-B048-85BDC9FD1C3A}</a:tableStyleId>
              </a:tblPr>
              <a:tblGrid>
                <a:gridCol w="2250829"/>
                <a:gridCol w="2320833"/>
                <a:gridCol w="3549583"/>
              </a:tblGrid>
              <a:tr h="297440">
                <a:tc>
                  <a:txBody>
                    <a:bodyPr/>
                    <a:lstStyle/>
                    <a:p>
                      <a:r>
                        <a:rPr lang="en-US" sz="1400" b="1" dirty="0" smtClean="0">
                          <a:solidFill>
                            <a:srgbClr val="FF0000"/>
                          </a:solidFill>
                          <a:latin typeface="Arial" panose="020B0604020202020204" pitchFamily="34" charset="0"/>
                          <a:cs typeface="Arial" panose="020B0604020202020204" pitchFamily="34" charset="0"/>
                        </a:rPr>
                        <a:t>Parameter</a:t>
                      </a:r>
                      <a:endParaRPr lang="en-US" sz="14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smtClean="0">
                          <a:solidFill>
                            <a:srgbClr val="FF0000"/>
                          </a:solidFill>
                          <a:latin typeface="Arial" panose="020B0604020202020204" pitchFamily="34" charset="0"/>
                          <a:cs typeface="Arial" panose="020B0604020202020204" pitchFamily="34" charset="0"/>
                        </a:rPr>
                        <a:t>Default</a:t>
                      </a:r>
                      <a:r>
                        <a:rPr lang="en-US" sz="1400" b="1" baseline="0" dirty="0" smtClean="0">
                          <a:solidFill>
                            <a:srgbClr val="FF0000"/>
                          </a:solidFill>
                          <a:latin typeface="Arial" panose="020B0604020202020204" pitchFamily="34" charset="0"/>
                          <a:cs typeface="Arial" panose="020B0604020202020204" pitchFamily="34" charset="0"/>
                        </a:rPr>
                        <a:t> Setting</a:t>
                      </a:r>
                      <a:endParaRPr lang="en-US" sz="14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smtClean="0">
                          <a:solidFill>
                            <a:srgbClr val="FF0000"/>
                          </a:solidFill>
                          <a:latin typeface="Arial" panose="020B0604020202020204" pitchFamily="34" charset="0"/>
                          <a:cs typeface="Arial" panose="020B0604020202020204" pitchFamily="34" charset="0"/>
                        </a:rPr>
                        <a:t>Range of Settings</a:t>
                      </a:r>
                      <a:endParaRPr lang="en-US" sz="14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solidFill>
                            <a:schemeClr val="tx1"/>
                          </a:solidFill>
                          <a:latin typeface="Arial" panose="020B0604020202020204" pitchFamily="34" charset="0"/>
                          <a:cs typeface="Arial" panose="020B0604020202020204" pitchFamily="34" charset="0"/>
                        </a:rPr>
                        <a:t>Torque</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25</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25 to 250 </a:t>
                      </a:r>
                      <a:r>
                        <a:rPr lang="en-US" sz="1400" b="0" dirty="0" err="1" smtClean="0">
                          <a:solidFill>
                            <a:schemeClr val="tx1"/>
                          </a:solidFill>
                          <a:latin typeface="Arial" panose="020B0604020202020204" pitchFamily="34" charset="0"/>
                          <a:cs typeface="Arial" panose="020B0604020202020204" pitchFamily="34" charset="0"/>
                        </a:rPr>
                        <a:t>lb-ft</a:t>
                      </a:r>
                      <a:r>
                        <a:rPr lang="en-US" sz="1400" b="0" baseline="0" dirty="0" smtClean="0">
                          <a:solidFill>
                            <a:schemeClr val="tx1"/>
                          </a:solidFill>
                          <a:latin typeface="Arial" panose="020B0604020202020204" pitchFamily="34" charset="0"/>
                          <a:cs typeface="Arial" panose="020B0604020202020204" pitchFamily="34" charset="0"/>
                        </a:rPr>
                        <a:t> *(subject to Min or Max Limit)</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solidFill>
                            <a:schemeClr val="tx1"/>
                          </a:solidFill>
                          <a:latin typeface="Arial" panose="020B0604020202020204" pitchFamily="34" charset="0"/>
                          <a:cs typeface="Arial" panose="020B0604020202020204" pitchFamily="34" charset="0"/>
                        </a:rPr>
                        <a:t>Output Units</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err="1" smtClean="0">
                          <a:solidFill>
                            <a:schemeClr val="tx1"/>
                          </a:solidFill>
                          <a:latin typeface="Arial" panose="020B0604020202020204" pitchFamily="34" charset="0"/>
                          <a:cs typeface="Arial" panose="020B0604020202020204" pitchFamily="34" charset="0"/>
                        </a:rPr>
                        <a:t>lb-ft</a:t>
                      </a:r>
                      <a:r>
                        <a:rPr lang="en-US" sz="1400" b="0" dirty="0" smtClean="0">
                          <a:solidFill>
                            <a:schemeClr val="tx1"/>
                          </a:solidFill>
                          <a:latin typeface="Arial" panose="020B0604020202020204" pitchFamily="34" charset="0"/>
                          <a:cs typeface="Arial" panose="020B0604020202020204" pitchFamily="34" charset="0"/>
                        </a:rPr>
                        <a:t> </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err="1" smtClean="0">
                          <a:solidFill>
                            <a:schemeClr val="tx1"/>
                          </a:solidFill>
                          <a:latin typeface="Arial" panose="020B0604020202020204" pitchFamily="34" charset="0"/>
                          <a:cs typeface="Arial" panose="020B0604020202020204" pitchFamily="34" charset="0"/>
                        </a:rPr>
                        <a:t>lb-ft</a:t>
                      </a:r>
                      <a:r>
                        <a:rPr lang="en-US" sz="1400" b="0" dirty="0" smtClean="0">
                          <a:solidFill>
                            <a:schemeClr val="tx1"/>
                          </a:solidFill>
                          <a:latin typeface="Arial" panose="020B0604020202020204" pitchFamily="34" charset="0"/>
                          <a:cs typeface="Arial" panose="020B0604020202020204" pitchFamily="34" charset="0"/>
                        </a:rPr>
                        <a:t>, N-m, </a:t>
                      </a:r>
                      <a:r>
                        <a:rPr lang="en-US" sz="1400" b="0" dirty="0" err="1" smtClean="0">
                          <a:solidFill>
                            <a:schemeClr val="tx1"/>
                          </a:solidFill>
                          <a:latin typeface="Arial" panose="020B0604020202020204" pitchFamily="34" charset="0"/>
                          <a:cs typeface="Arial" panose="020B0604020202020204" pitchFamily="34" charset="0"/>
                        </a:rPr>
                        <a:t>kgf</a:t>
                      </a:r>
                      <a:r>
                        <a:rPr lang="en-US" sz="1400" b="0" dirty="0" smtClean="0">
                          <a:solidFill>
                            <a:schemeClr val="tx1"/>
                          </a:solidFill>
                          <a:latin typeface="Arial" panose="020B0604020202020204" pitchFamily="34" charset="0"/>
                          <a:cs typeface="Arial" panose="020B0604020202020204" pitchFamily="34" charset="0"/>
                        </a:rPr>
                        <a:t>-m, %</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solidFill>
                            <a:schemeClr val="tx1"/>
                          </a:solidFill>
                          <a:latin typeface="Arial" panose="020B0604020202020204" pitchFamily="34" charset="0"/>
                          <a:cs typeface="Arial" panose="020B0604020202020204" pitchFamily="34" charset="0"/>
                        </a:rPr>
                        <a:t>Angle</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0 deg.</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0 to 360 degrees</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07280">
                <a:tc>
                  <a:txBody>
                    <a:bodyPr/>
                    <a:lstStyle/>
                    <a:p>
                      <a:r>
                        <a:rPr lang="en-US" sz="1400" b="1" dirty="0" smtClean="0">
                          <a:solidFill>
                            <a:schemeClr val="tx1"/>
                          </a:solidFill>
                          <a:latin typeface="Arial" panose="020B0604020202020204" pitchFamily="34" charset="0"/>
                          <a:cs typeface="Arial" panose="020B0604020202020204" pitchFamily="34" charset="0"/>
                        </a:rPr>
                        <a:t>Angle Delay (time)</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500 </a:t>
                      </a:r>
                      <a:r>
                        <a:rPr lang="en-US" sz="1400" b="0" dirty="0" err="1" smtClean="0">
                          <a:solidFill>
                            <a:schemeClr val="tx1"/>
                          </a:solidFill>
                          <a:latin typeface="Arial" panose="020B0604020202020204" pitchFamily="34" charset="0"/>
                          <a:cs typeface="Arial" panose="020B0604020202020204" pitchFamily="34" charset="0"/>
                        </a:rPr>
                        <a:t>ms</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0 to 3000 milliseconds </a:t>
                      </a:r>
                      <a:r>
                        <a:rPr lang="en-US" sz="1400" b="0" baseline="0" dirty="0" smtClean="0">
                          <a:solidFill>
                            <a:schemeClr val="tx1"/>
                          </a:solidFill>
                          <a:latin typeface="Arial" panose="020B0604020202020204" pitchFamily="34" charset="0"/>
                          <a:cs typeface="Arial" panose="020B0604020202020204" pitchFamily="34" charset="0"/>
                        </a:rPr>
                        <a:t>(Angle and Release)</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solidFill>
                            <a:schemeClr val="tx1"/>
                          </a:solidFill>
                          <a:latin typeface="Arial" panose="020B0604020202020204" pitchFamily="34" charset="0"/>
                          <a:cs typeface="Arial" panose="020B0604020202020204" pitchFamily="34" charset="0"/>
                        </a:rPr>
                        <a:t>Release</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0 deg.</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0 to 359 degrees</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46161">
                <a:tc>
                  <a:txBody>
                    <a:bodyPr/>
                    <a:lstStyle/>
                    <a:p>
                      <a:r>
                        <a:rPr lang="en-US" sz="1400" b="1" dirty="0" smtClean="0">
                          <a:solidFill>
                            <a:schemeClr val="tx1"/>
                          </a:solidFill>
                          <a:latin typeface="Arial" panose="020B0604020202020204" pitchFamily="34" charset="0"/>
                          <a:cs typeface="Arial" panose="020B0604020202020204" pitchFamily="34" charset="0"/>
                        </a:rPr>
                        <a:t>Fastener Type</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RH (Right Hand)</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RH (Right Hand), LH (Left Hand), HW (HYTORC WASHER)</a:t>
                      </a:r>
                      <a:r>
                        <a:rPr lang="en-US" sz="1400" b="0" baseline="0" dirty="0" smtClean="0">
                          <a:solidFill>
                            <a:schemeClr val="tx1"/>
                          </a:solidFill>
                          <a:latin typeface="Arial" panose="020B0604020202020204" pitchFamily="34" charset="0"/>
                          <a:cs typeface="Arial" panose="020B0604020202020204" pitchFamily="34" charset="0"/>
                        </a:rPr>
                        <a:t>, HN (HYTORC NUT)</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solidFill>
                            <a:schemeClr val="tx1"/>
                          </a:solidFill>
                          <a:latin typeface="Arial" panose="020B0604020202020204" pitchFamily="34" charset="0"/>
                          <a:cs typeface="Arial" panose="020B0604020202020204" pitchFamily="34" charset="0"/>
                        </a:rPr>
                        <a:t>Clock</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baseline="0" dirty="0" smtClean="0">
                          <a:solidFill>
                            <a:schemeClr val="tx1"/>
                          </a:solidFill>
                          <a:latin typeface="Arial" panose="020B0604020202020204" pitchFamily="34" charset="0"/>
                          <a:cs typeface="Arial" panose="020B0604020202020204" pitchFamily="34" charset="0"/>
                        </a:rPr>
                        <a:t>Current Date,  Eastern Time</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Adjust for any time zone</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solidFill>
                            <a:schemeClr val="tx1"/>
                          </a:solidFill>
                          <a:latin typeface="Arial" panose="020B0604020202020204" pitchFamily="34" charset="0"/>
                          <a:cs typeface="Arial" panose="020B0604020202020204" pitchFamily="34" charset="0"/>
                        </a:rPr>
                        <a:t>Beeper</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On</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On</a:t>
                      </a:r>
                      <a:r>
                        <a:rPr lang="en-US" sz="1400" b="0" baseline="0" dirty="0" smtClean="0">
                          <a:solidFill>
                            <a:schemeClr val="tx1"/>
                          </a:solidFill>
                          <a:latin typeface="Arial" panose="020B0604020202020204" pitchFamily="34" charset="0"/>
                          <a:cs typeface="Arial" panose="020B0604020202020204" pitchFamily="34" charset="0"/>
                        </a:rPr>
                        <a:t> or Off</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latin typeface="Arial" panose="020B0604020202020204" pitchFamily="34" charset="0"/>
                          <a:cs typeface="Arial" panose="020B0604020202020204" pitchFamily="34" charset="0"/>
                        </a:rPr>
                        <a:t>Unlock Code</a:t>
                      </a:r>
                      <a:endParaRPr lang="en-US" sz="14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latin typeface="Arial" panose="020B0604020202020204" pitchFamily="34" charset="0"/>
                          <a:cs typeface="Arial" panose="020B0604020202020204" pitchFamily="34" charset="0"/>
                        </a:rPr>
                        <a:t>0000</a:t>
                      </a:r>
                      <a:endParaRPr lang="en-US" sz="1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smtClean="0">
                          <a:latin typeface="Arial" panose="020B0604020202020204" pitchFamily="34" charset="0"/>
                          <a:cs typeface="Arial" panose="020B0604020202020204" pitchFamily="34" charset="0"/>
                        </a:rPr>
                        <a:t>4 digit code – 0000 to 9999</a:t>
                      </a:r>
                      <a:endParaRPr lang="en-US" sz="1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solidFill>
                            <a:schemeClr val="tx1"/>
                          </a:solidFill>
                          <a:latin typeface="Arial" panose="020B0604020202020204" pitchFamily="34" charset="0"/>
                          <a:cs typeface="Arial" panose="020B0604020202020204" pitchFamily="34" charset="0"/>
                        </a:rPr>
                        <a:t>Recording Mode</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Stop </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Start or Stop</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solidFill>
                            <a:schemeClr val="tx1"/>
                          </a:solidFill>
                          <a:latin typeface="Arial" panose="020B0604020202020204" pitchFamily="34" charset="0"/>
                          <a:cs typeface="Arial" panose="020B0604020202020204" pitchFamily="34" charset="0"/>
                        </a:rPr>
                        <a:t>Minimum Torque Limit</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25 </a:t>
                      </a:r>
                      <a:r>
                        <a:rPr lang="en-US" sz="1400" b="0" dirty="0" err="1" smtClean="0">
                          <a:solidFill>
                            <a:schemeClr val="tx1"/>
                          </a:solidFill>
                          <a:latin typeface="Arial" panose="020B0604020202020204" pitchFamily="34" charset="0"/>
                          <a:cs typeface="Arial" panose="020B0604020202020204" pitchFamily="34" charset="0"/>
                        </a:rPr>
                        <a:t>lb-ft</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25-250 </a:t>
                      </a:r>
                      <a:r>
                        <a:rPr lang="en-US" sz="1400" b="0" dirty="0" err="1" smtClean="0">
                          <a:solidFill>
                            <a:schemeClr val="tx1"/>
                          </a:solidFill>
                          <a:latin typeface="Arial" panose="020B0604020202020204" pitchFamily="34" charset="0"/>
                          <a:cs typeface="Arial" panose="020B0604020202020204" pitchFamily="34" charset="0"/>
                        </a:rPr>
                        <a:t>lb-ft</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7440">
                <a:tc>
                  <a:txBody>
                    <a:bodyPr/>
                    <a:lstStyle/>
                    <a:p>
                      <a:r>
                        <a:rPr lang="en-US" sz="1400" b="1" dirty="0" smtClean="0">
                          <a:solidFill>
                            <a:schemeClr val="tx1"/>
                          </a:solidFill>
                          <a:latin typeface="Arial" panose="020B0604020202020204" pitchFamily="34" charset="0"/>
                          <a:cs typeface="Arial" panose="020B0604020202020204" pitchFamily="34" charset="0"/>
                        </a:rPr>
                        <a:t>Maximum Torque Limit</a:t>
                      </a:r>
                      <a:endParaRPr lang="en-US" sz="1400" b="1"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250 </a:t>
                      </a:r>
                      <a:r>
                        <a:rPr lang="en-US" sz="1400" b="0" dirty="0" err="1" smtClean="0">
                          <a:solidFill>
                            <a:schemeClr val="tx1"/>
                          </a:solidFill>
                          <a:latin typeface="Arial" panose="020B0604020202020204" pitchFamily="34" charset="0"/>
                          <a:cs typeface="Arial" panose="020B0604020202020204" pitchFamily="34" charset="0"/>
                        </a:rPr>
                        <a:t>lb-ft</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smtClean="0">
                          <a:solidFill>
                            <a:schemeClr val="tx1"/>
                          </a:solidFill>
                          <a:latin typeface="Arial" panose="020B0604020202020204" pitchFamily="34" charset="0"/>
                          <a:cs typeface="Arial" panose="020B0604020202020204" pitchFamily="34" charset="0"/>
                        </a:rPr>
                        <a:t>25-250 </a:t>
                      </a:r>
                      <a:r>
                        <a:rPr lang="en-US" sz="1400" b="0" dirty="0" err="1" smtClean="0">
                          <a:solidFill>
                            <a:schemeClr val="tx1"/>
                          </a:solidFill>
                          <a:latin typeface="Arial" panose="020B0604020202020204" pitchFamily="34" charset="0"/>
                          <a:cs typeface="Arial" panose="020B0604020202020204" pitchFamily="34" charset="0"/>
                        </a:rPr>
                        <a:t>lb-ft</a:t>
                      </a:r>
                      <a:endParaRPr lang="en-US" sz="1400" b="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5" name="TextBox 4"/>
          <p:cNvSpPr txBox="1"/>
          <p:nvPr/>
        </p:nvSpPr>
        <p:spPr>
          <a:xfrm>
            <a:off x="0" y="5695547"/>
            <a:ext cx="12192000" cy="738664"/>
          </a:xfrm>
          <a:prstGeom prst="rect">
            <a:avLst/>
          </a:prstGeom>
          <a:noFill/>
        </p:spPr>
        <p:txBody>
          <a:bodyPr wrap="square" rtlCol="0">
            <a:spAutoFit/>
          </a:bodyPr>
          <a:lstStyle/>
          <a:p>
            <a:pPr algn="ct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Tool powers off automatically after 5 minutes </a:t>
            </a:r>
            <a:r>
              <a:rPr lang="en-U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“Trigger” </a:t>
            </a: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inactivity in order to save battery charge.</a:t>
            </a:r>
          </a:p>
          <a:p>
            <a:pPr algn="ctr"/>
            <a:r>
              <a:rPr lang="en-U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 tool is powered off, or the battery is removed, all settings are saved as a</a:t>
            </a:r>
          </a:p>
          <a:p>
            <a:pPr algn="ctr"/>
            <a:r>
              <a:rPr lang="en-U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Current Working Profile (CWP) and loaded automatically when the tool is powered back on.</a:t>
            </a:r>
          </a:p>
        </p:txBody>
      </p:sp>
      <p:sp>
        <p:nvSpPr>
          <p:cNvPr id="6" name="TextBox 5"/>
          <p:cNvSpPr txBox="1"/>
          <p:nvPr/>
        </p:nvSpPr>
        <p:spPr>
          <a:xfrm>
            <a:off x="0" y="6396335"/>
            <a:ext cx="12192000"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			Note 1: The CWP is not saved as a Saved Job Profile until the specific parameters are saved as a Job Profile under the Operations menu.</a:t>
            </a:r>
          </a:p>
          <a:p>
            <a:r>
              <a:rPr lang="en-US" sz="1200" dirty="0" smtClean="0">
                <a:latin typeface="Arial" panose="020B0604020202020204" pitchFamily="34" charset="0"/>
                <a:cs typeface="Arial" panose="020B0604020202020204" pitchFamily="34" charset="0"/>
              </a:rPr>
              <a:t>			Note 2: the tool may be returned to default settings by adjusting each parameter – however this is usually not normally required</a:t>
            </a:r>
          </a:p>
        </p:txBody>
      </p:sp>
      <p:sp>
        <p:nvSpPr>
          <p:cNvPr id="8" name="TextBox 7"/>
          <p:cNvSpPr txBox="1"/>
          <p:nvPr/>
        </p:nvSpPr>
        <p:spPr>
          <a:xfrm>
            <a:off x="-40342" y="659061"/>
            <a:ext cx="12192000"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POWER ON: Push and release any of the 3 red buttons to power-up the tool. </a:t>
            </a:r>
          </a:p>
          <a:p>
            <a:pPr algn="ct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LiON tool settings are easily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adjusted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specific job conditions. </a:t>
            </a:r>
          </a:p>
        </p:txBody>
      </p:sp>
      <p:sp>
        <p:nvSpPr>
          <p:cNvPr id="9" name="TextBox 8"/>
          <p:cNvSpPr txBox="1"/>
          <p:nvPr/>
        </p:nvSpPr>
        <p:spPr>
          <a:xfrm>
            <a:off x="940637" y="4996441"/>
            <a:ext cx="1941557" cy="6463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Default Settings</a:t>
            </a:r>
          </a:p>
          <a:p>
            <a:r>
              <a:rPr lang="en-US" b="1" dirty="0" smtClean="0">
                <a:latin typeface="Arial" panose="020B0604020202020204" pitchFamily="34" charset="0"/>
                <a:cs typeface="Arial" panose="020B0604020202020204" pitchFamily="34" charset="0"/>
              </a:rPr>
              <a:t>(out of the box)</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359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450" y="1920817"/>
            <a:ext cx="3511296" cy="42732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961" y="1849270"/>
            <a:ext cx="3462528" cy="445008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00" y="1937662"/>
            <a:ext cx="3432048" cy="4273296"/>
          </a:xfrm>
          <a:prstGeom prst="rect">
            <a:avLst/>
          </a:prstGeom>
        </p:spPr>
      </p:pic>
      <p:sp>
        <p:nvSpPr>
          <p:cNvPr id="9" name="TextBox 8"/>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TORQUE</a:t>
            </a:r>
            <a:r>
              <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 ANGLE and </a:t>
            </a: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RELEASE Setup </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7" name="TextBox 6"/>
          <p:cNvSpPr txBox="1"/>
          <p:nvPr/>
        </p:nvSpPr>
        <p:spPr>
          <a:xfrm>
            <a:off x="38642" y="769441"/>
            <a:ext cx="12153358" cy="1015663"/>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Push and hold the center button for approximately 3-seconds and release</a:t>
            </a:r>
          </a:p>
          <a:p>
            <a:pPr algn="ctr"/>
            <a:r>
              <a:rPr lang="en-US" sz="2000" b="1" dirty="0" smtClean="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to scroll through the setup screens in the sequence of</a:t>
            </a:r>
          </a:p>
          <a:p>
            <a:pPr algn="ctr"/>
            <a:r>
              <a:rPr lang="en-US" sz="2000" b="1" dirty="0" smtClean="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TORQUE, ANGLE AND RELEASE. </a:t>
            </a:r>
          </a:p>
        </p:txBody>
      </p:sp>
      <p:sp>
        <p:nvSpPr>
          <p:cNvPr id="5" name="Freeform 4"/>
          <p:cNvSpPr/>
          <p:nvPr/>
        </p:nvSpPr>
        <p:spPr>
          <a:xfrm>
            <a:off x="2350545" y="3630111"/>
            <a:ext cx="3170241" cy="1941902"/>
          </a:xfrm>
          <a:custGeom>
            <a:avLst/>
            <a:gdLst>
              <a:gd name="connsiteX0" fmla="*/ 0 w 2958353"/>
              <a:gd name="connsiteY0" fmla="*/ 914400 h 914400"/>
              <a:gd name="connsiteX1" fmla="*/ 2191870 w 2958353"/>
              <a:gd name="connsiteY1" fmla="*/ 497542 h 914400"/>
              <a:gd name="connsiteX2" fmla="*/ 2958353 w 2958353"/>
              <a:gd name="connsiteY2" fmla="*/ 0 h 914400"/>
            </a:gdLst>
            <a:ahLst/>
            <a:cxnLst>
              <a:cxn ang="0">
                <a:pos x="connsiteX0" y="connsiteY0"/>
              </a:cxn>
              <a:cxn ang="0">
                <a:pos x="connsiteX1" y="connsiteY1"/>
              </a:cxn>
              <a:cxn ang="0">
                <a:pos x="connsiteX2" y="connsiteY2"/>
              </a:cxn>
            </a:cxnLst>
            <a:rect l="l" t="t" r="r" b="b"/>
            <a:pathLst>
              <a:path w="2958353" h="914400">
                <a:moveTo>
                  <a:pt x="0" y="914400"/>
                </a:moveTo>
                <a:cubicBezTo>
                  <a:pt x="849405" y="782171"/>
                  <a:pt x="1698811" y="649942"/>
                  <a:pt x="2191870" y="497542"/>
                </a:cubicBezTo>
                <a:cubicBezTo>
                  <a:pt x="2684929" y="345142"/>
                  <a:pt x="2801471" y="67235"/>
                  <a:pt x="2958353"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128559" y="3695067"/>
            <a:ext cx="3205416" cy="1876946"/>
          </a:xfrm>
          <a:custGeom>
            <a:avLst/>
            <a:gdLst>
              <a:gd name="connsiteX0" fmla="*/ 0 w 2958353"/>
              <a:gd name="connsiteY0" fmla="*/ 914400 h 914400"/>
              <a:gd name="connsiteX1" fmla="*/ 2191870 w 2958353"/>
              <a:gd name="connsiteY1" fmla="*/ 497542 h 914400"/>
              <a:gd name="connsiteX2" fmla="*/ 2958353 w 2958353"/>
              <a:gd name="connsiteY2" fmla="*/ 0 h 914400"/>
            </a:gdLst>
            <a:ahLst/>
            <a:cxnLst>
              <a:cxn ang="0">
                <a:pos x="connsiteX0" y="connsiteY0"/>
              </a:cxn>
              <a:cxn ang="0">
                <a:pos x="connsiteX1" y="connsiteY1"/>
              </a:cxn>
              <a:cxn ang="0">
                <a:pos x="connsiteX2" y="connsiteY2"/>
              </a:cxn>
            </a:cxnLst>
            <a:rect l="l" t="t" r="r" b="b"/>
            <a:pathLst>
              <a:path w="2958353" h="914400">
                <a:moveTo>
                  <a:pt x="0" y="914400"/>
                </a:moveTo>
                <a:cubicBezTo>
                  <a:pt x="849405" y="782171"/>
                  <a:pt x="1698811" y="649942"/>
                  <a:pt x="2191870" y="497542"/>
                </a:cubicBezTo>
                <a:cubicBezTo>
                  <a:pt x="2684929" y="345142"/>
                  <a:pt x="2801471" y="67235"/>
                  <a:pt x="2958353"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99247" y="3799690"/>
            <a:ext cx="8969188" cy="2611419"/>
          </a:xfrm>
          <a:custGeom>
            <a:avLst/>
            <a:gdLst>
              <a:gd name="connsiteX0" fmla="*/ 1151467 w 10386907"/>
              <a:gd name="connsiteY0" fmla="*/ 0 h 1744485"/>
              <a:gd name="connsiteX1" fmla="*/ 621115 w 10386907"/>
              <a:gd name="connsiteY1" fmla="*/ 1517904 h 1744485"/>
              <a:gd name="connsiteX2" fmla="*/ 8686123 w 10386907"/>
              <a:gd name="connsiteY2" fmla="*/ 1700784 h 1744485"/>
              <a:gd name="connsiteX3" fmla="*/ 10386907 w 10386907"/>
              <a:gd name="connsiteY3" fmla="*/ 1152144 h 1744485"/>
            </a:gdLst>
            <a:ahLst/>
            <a:cxnLst>
              <a:cxn ang="0">
                <a:pos x="connsiteX0" y="connsiteY0"/>
              </a:cxn>
              <a:cxn ang="0">
                <a:pos x="connsiteX1" y="connsiteY1"/>
              </a:cxn>
              <a:cxn ang="0">
                <a:pos x="connsiteX2" y="connsiteY2"/>
              </a:cxn>
              <a:cxn ang="0">
                <a:pos x="connsiteX3" y="connsiteY3"/>
              </a:cxn>
            </a:cxnLst>
            <a:rect l="l" t="t" r="r" b="b"/>
            <a:pathLst>
              <a:path w="10386907" h="1744485">
                <a:moveTo>
                  <a:pt x="1151467" y="0"/>
                </a:moveTo>
                <a:cubicBezTo>
                  <a:pt x="258403" y="617220"/>
                  <a:pt x="-634661" y="1234440"/>
                  <a:pt x="621115" y="1517904"/>
                </a:cubicBezTo>
                <a:cubicBezTo>
                  <a:pt x="1876891" y="1801368"/>
                  <a:pt x="7058491" y="1761744"/>
                  <a:pt x="8686123" y="1700784"/>
                </a:cubicBezTo>
                <a:cubicBezTo>
                  <a:pt x="10313755" y="1639824"/>
                  <a:pt x="10386907" y="1152144"/>
                  <a:pt x="10386907" y="1152144"/>
                </a:cubicBezTo>
              </a:path>
            </a:pathLst>
          </a:custGeom>
          <a:noFill/>
          <a:ln w="38100">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11481" y="5244069"/>
            <a:ext cx="550151" cy="584775"/>
          </a:xfrm>
          <a:prstGeom prst="rect">
            <a:avLst/>
          </a:prstGeom>
          <a:noFill/>
        </p:spPr>
        <p:txBody>
          <a:bodyPr wrap="none" rtlCol="0">
            <a:spAutoFit/>
          </a:bodyPr>
          <a:lstStyle/>
          <a:p>
            <a:r>
              <a:rPr lang="en-US" sz="3200" b="1" dirty="0" smtClean="0">
                <a:solidFill>
                  <a:srgbClr val="FF0000"/>
                </a:solidFill>
                <a:sym typeface="Wingdings" panose="05000000000000000000" pitchFamily="2" charset="2"/>
              </a:rPr>
              <a:t></a:t>
            </a:r>
            <a:endParaRPr lang="en-US" sz="3200" b="1" dirty="0">
              <a:solidFill>
                <a:srgbClr val="FF0000"/>
              </a:solidFill>
            </a:endParaRPr>
          </a:p>
        </p:txBody>
      </p:sp>
      <p:sp>
        <p:nvSpPr>
          <p:cNvPr id="15" name="TextBox 14"/>
          <p:cNvSpPr txBox="1"/>
          <p:nvPr/>
        </p:nvSpPr>
        <p:spPr>
          <a:xfrm>
            <a:off x="5712436" y="5244069"/>
            <a:ext cx="550151" cy="584775"/>
          </a:xfrm>
          <a:prstGeom prst="rect">
            <a:avLst/>
          </a:prstGeom>
          <a:noFill/>
        </p:spPr>
        <p:txBody>
          <a:bodyPr wrap="none" rtlCol="0">
            <a:spAutoFit/>
          </a:bodyPr>
          <a:lstStyle/>
          <a:p>
            <a:r>
              <a:rPr lang="en-US" sz="3200" b="1" dirty="0" smtClean="0">
                <a:solidFill>
                  <a:srgbClr val="FF0000"/>
                </a:solidFill>
                <a:sym typeface="Wingdings" panose="05000000000000000000" pitchFamily="2" charset="2"/>
              </a:rPr>
              <a:t></a:t>
            </a:r>
            <a:endParaRPr lang="en-US" sz="3200" b="1" dirty="0">
              <a:solidFill>
                <a:srgbClr val="FF0000"/>
              </a:solidFill>
            </a:endParaRPr>
          </a:p>
        </p:txBody>
      </p:sp>
      <p:sp>
        <p:nvSpPr>
          <p:cNvPr id="16" name="TextBox 15"/>
          <p:cNvSpPr txBox="1"/>
          <p:nvPr/>
        </p:nvSpPr>
        <p:spPr>
          <a:xfrm>
            <a:off x="9543223" y="5279625"/>
            <a:ext cx="550151" cy="584775"/>
          </a:xfrm>
          <a:prstGeom prst="rect">
            <a:avLst/>
          </a:prstGeom>
          <a:noFill/>
        </p:spPr>
        <p:txBody>
          <a:bodyPr wrap="none" rtlCol="0">
            <a:spAutoFit/>
          </a:bodyPr>
          <a:lstStyle/>
          <a:p>
            <a:r>
              <a:rPr lang="en-US" sz="3200" b="1" dirty="0" smtClean="0">
                <a:solidFill>
                  <a:srgbClr val="FF0000"/>
                </a:solidFill>
                <a:sym typeface="Wingdings" panose="05000000000000000000" pitchFamily="2" charset="2"/>
              </a:rPr>
              <a:t></a:t>
            </a:r>
            <a:endParaRPr lang="en-US" sz="3200" b="1" dirty="0">
              <a:solidFill>
                <a:srgbClr val="FF0000"/>
              </a:solidFill>
            </a:endParaRPr>
          </a:p>
        </p:txBody>
      </p:sp>
      <p:sp>
        <p:nvSpPr>
          <p:cNvPr id="17" name="TextBox 16"/>
          <p:cNvSpPr txBox="1"/>
          <p:nvPr/>
        </p:nvSpPr>
        <p:spPr>
          <a:xfrm>
            <a:off x="1266923" y="1721261"/>
            <a:ext cx="1895444" cy="400110"/>
          </a:xfrm>
          <a:prstGeom prst="rect">
            <a:avLst/>
          </a:prstGeom>
          <a:noFill/>
        </p:spPr>
        <p:txBody>
          <a:bodyPr wrap="square" rtlCol="0">
            <a:spAutoFit/>
          </a:bodyPr>
          <a:lstStyle/>
          <a:p>
            <a:pPr algn="ctr"/>
            <a:r>
              <a:rPr lang="en-US" sz="2000" b="1" dirty="0" smtClean="0"/>
              <a:t>TORQUE</a:t>
            </a:r>
          </a:p>
        </p:txBody>
      </p:sp>
      <p:sp>
        <p:nvSpPr>
          <p:cNvPr id="18" name="TextBox 17"/>
          <p:cNvSpPr txBox="1"/>
          <p:nvPr/>
        </p:nvSpPr>
        <p:spPr>
          <a:xfrm>
            <a:off x="5148278" y="1785104"/>
            <a:ext cx="1895444" cy="400110"/>
          </a:xfrm>
          <a:prstGeom prst="rect">
            <a:avLst/>
          </a:prstGeom>
          <a:noFill/>
        </p:spPr>
        <p:txBody>
          <a:bodyPr wrap="square" rtlCol="0">
            <a:spAutoFit/>
          </a:bodyPr>
          <a:lstStyle/>
          <a:p>
            <a:pPr algn="ctr"/>
            <a:r>
              <a:rPr lang="en-US" sz="2000" b="1" dirty="0" smtClean="0"/>
              <a:t>ANGLE</a:t>
            </a:r>
          </a:p>
        </p:txBody>
      </p:sp>
      <p:sp>
        <p:nvSpPr>
          <p:cNvPr id="19" name="TextBox 18"/>
          <p:cNvSpPr txBox="1"/>
          <p:nvPr/>
        </p:nvSpPr>
        <p:spPr>
          <a:xfrm>
            <a:off x="8892897" y="1772479"/>
            <a:ext cx="1895444" cy="400110"/>
          </a:xfrm>
          <a:prstGeom prst="rect">
            <a:avLst/>
          </a:prstGeom>
          <a:noFill/>
        </p:spPr>
        <p:txBody>
          <a:bodyPr wrap="square" rtlCol="0">
            <a:spAutoFit/>
          </a:bodyPr>
          <a:lstStyle/>
          <a:p>
            <a:pPr algn="ctr"/>
            <a:r>
              <a:rPr lang="en-US" sz="2000" b="1" dirty="0" smtClean="0"/>
              <a:t>RELEASE</a:t>
            </a:r>
          </a:p>
        </p:txBody>
      </p:sp>
      <p:sp>
        <p:nvSpPr>
          <p:cNvPr id="20" name="Rectangle 19"/>
          <p:cNvSpPr/>
          <p:nvPr/>
        </p:nvSpPr>
        <p:spPr>
          <a:xfrm>
            <a:off x="2979559" y="5519285"/>
            <a:ext cx="861133" cy="738664"/>
          </a:xfrm>
          <a:prstGeom prst="rect">
            <a:avLst/>
          </a:prstGeom>
        </p:spPr>
        <p:txBody>
          <a:bodyPr wrap="none">
            <a:spAutoFit/>
          </a:bodyPr>
          <a:lstStyle/>
          <a:p>
            <a:r>
              <a:rPr lang="en-US" sz="1400" b="1" dirty="0" smtClean="0">
                <a:solidFill>
                  <a:srgbClr val="FF0000"/>
                </a:solidFill>
              </a:rPr>
              <a:t>Push</a:t>
            </a:r>
          </a:p>
          <a:p>
            <a:r>
              <a:rPr lang="en-US" sz="1400" b="1" dirty="0" smtClean="0">
                <a:solidFill>
                  <a:srgbClr val="FF0000"/>
                </a:solidFill>
              </a:rPr>
              <a:t>Hold 3s</a:t>
            </a:r>
          </a:p>
          <a:p>
            <a:r>
              <a:rPr lang="en-US" sz="1400" b="1" dirty="0" smtClean="0">
                <a:solidFill>
                  <a:srgbClr val="FF0000"/>
                </a:solidFill>
              </a:rPr>
              <a:t>Release</a:t>
            </a:r>
            <a:endParaRPr lang="en-US" sz="1400" b="1" dirty="0">
              <a:solidFill>
                <a:srgbClr val="FF0000"/>
              </a:solidFill>
            </a:endParaRPr>
          </a:p>
        </p:txBody>
      </p:sp>
      <p:sp>
        <p:nvSpPr>
          <p:cNvPr id="21" name="Rectangle 20"/>
          <p:cNvSpPr/>
          <p:nvPr/>
        </p:nvSpPr>
        <p:spPr>
          <a:xfrm>
            <a:off x="6962263" y="5533404"/>
            <a:ext cx="861133" cy="738664"/>
          </a:xfrm>
          <a:prstGeom prst="rect">
            <a:avLst/>
          </a:prstGeom>
        </p:spPr>
        <p:txBody>
          <a:bodyPr wrap="none">
            <a:spAutoFit/>
          </a:bodyPr>
          <a:lstStyle/>
          <a:p>
            <a:r>
              <a:rPr lang="en-US" sz="1400" b="1" dirty="0" smtClean="0">
                <a:solidFill>
                  <a:srgbClr val="FF0000"/>
                </a:solidFill>
              </a:rPr>
              <a:t>Push</a:t>
            </a:r>
          </a:p>
          <a:p>
            <a:r>
              <a:rPr lang="en-US" sz="1400" b="1" dirty="0" smtClean="0">
                <a:solidFill>
                  <a:srgbClr val="FF0000"/>
                </a:solidFill>
              </a:rPr>
              <a:t>Hold 3s</a:t>
            </a:r>
          </a:p>
          <a:p>
            <a:r>
              <a:rPr lang="en-US" sz="1400" b="1" dirty="0" smtClean="0">
                <a:solidFill>
                  <a:srgbClr val="FF0000"/>
                </a:solidFill>
              </a:rPr>
              <a:t>Release</a:t>
            </a:r>
            <a:endParaRPr lang="en-US" sz="1400" b="1" dirty="0">
              <a:solidFill>
                <a:srgbClr val="FF0000"/>
              </a:solidFill>
            </a:endParaRPr>
          </a:p>
        </p:txBody>
      </p:sp>
      <p:sp>
        <p:nvSpPr>
          <p:cNvPr id="22" name="Rectangle 21"/>
          <p:cNvSpPr/>
          <p:nvPr/>
        </p:nvSpPr>
        <p:spPr>
          <a:xfrm>
            <a:off x="10702746" y="5572012"/>
            <a:ext cx="861133" cy="738664"/>
          </a:xfrm>
          <a:prstGeom prst="rect">
            <a:avLst/>
          </a:prstGeom>
        </p:spPr>
        <p:txBody>
          <a:bodyPr wrap="none">
            <a:spAutoFit/>
          </a:bodyPr>
          <a:lstStyle/>
          <a:p>
            <a:r>
              <a:rPr lang="en-US" sz="1400" b="1" dirty="0" smtClean="0">
                <a:solidFill>
                  <a:srgbClr val="FF0000"/>
                </a:solidFill>
              </a:rPr>
              <a:t>Push</a:t>
            </a:r>
          </a:p>
          <a:p>
            <a:r>
              <a:rPr lang="en-US" sz="1400" b="1" dirty="0" smtClean="0">
                <a:solidFill>
                  <a:srgbClr val="FF0000"/>
                </a:solidFill>
              </a:rPr>
              <a:t>Hold 3s</a:t>
            </a:r>
          </a:p>
          <a:p>
            <a:r>
              <a:rPr lang="en-US" sz="1400" b="1" dirty="0" smtClean="0">
                <a:solidFill>
                  <a:srgbClr val="FF0000"/>
                </a:solidFill>
              </a:rPr>
              <a:t>Release</a:t>
            </a:r>
            <a:endParaRPr lang="en-US" sz="1400" b="1" dirty="0">
              <a:solidFill>
                <a:srgbClr val="FF0000"/>
              </a:solidFill>
            </a:endParaRPr>
          </a:p>
        </p:txBody>
      </p:sp>
    </p:spTree>
    <p:extLst>
      <p:ext uri="{BB962C8B-B14F-4D97-AF65-F5344CB8AC3E}">
        <p14:creationId xmlns:p14="http://schemas.microsoft.com/office/powerpoint/2010/main" val="1910084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Set TORQUE</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8" name="TextBox 7"/>
          <p:cNvSpPr txBox="1"/>
          <p:nvPr/>
        </p:nvSpPr>
        <p:spPr>
          <a:xfrm>
            <a:off x="5052449" y="1061981"/>
            <a:ext cx="6676226" cy="5093702"/>
          </a:xfrm>
          <a:prstGeom prst="rect">
            <a:avLst/>
          </a:prstGeom>
          <a:noFill/>
        </p:spPr>
        <p:txBody>
          <a:bodyPr wrap="square" rtlCol="0">
            <a:spAutoFit/>
          </a:bodyPr>
          <a:lstStyle/>
          <a:p>
            <a:pPr marL="171450" indent="-171450">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Torque Value is set by simply pushing the left button  </a:t>
            </a:r>
            <a:r>
              <a:rPr lang="en-US" sz="2000" dirty="0" smtClean="0">
                <a:latin typeface="Arial" panose="020B0604020202020204" pitchFamily="34" charset="0"/>
                <a:cs typeface="Arial" panose="020B0604020202020204" pitchFamily="34" charset="0"/>
                <a:sym typeface="Wingdings" panose="05000000000000000000" pitchFamily="2" charset="2"/>
              </a:rPr>
              <a:t></a:t>
            </a:r>
            <a:r>
              <a:rPr lang="en-US" sz="2000" dirty="0" smtClean="0">
                <a:latin typeface="Arial" panose="020B0604020202020204" pitchFamily="34" charset="0"/>
                <a:cs typeface="Arial" panose="020B0604020202020204" pitchFamily="34" charset="0"/>
              </a:rPr>
              <a:t> to increase the torque or by pushing the right button </a:t>
            </a:r>
            <a:r>
              <a:rPr lang="en-US" sz="2000" dirty="0" smtClean="0">
                <a:latin typeface="Arial" panose="020B0604020202020204" pitchFamily="34" charset="0"/>
                <a:cs typeface="Arial" panose="020B0604020202020204" pitchFamily="34" charset="0"/>
                <a:sym typeface="Wingdings" panose="05000000000000000000" pitchFamily="2" charset="2"/>
              </a:rPr>
              <a:t></a:t>
            </a:r>
            <a:r>
              <a:rPr lang="en-US" sz="2000" dirty="0" smtClean="0">
                <a:latin typeface="Arial" panose="020B0604020202020204" pitchFamily="34" charset="0"/>
                <a:cs typeface="Arial" panose="020B0604020202020204" pitchFamily="34" charset="0"/>
              </a:rPr>
              <a:t> to decrease the torque.</a:t>
            </a:r>
          </a:p>
          <a:p>
            <a:pPr marL="171450" indent="-171450">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Torque may be set to any value from the minimum to the maximum capability of the tool (or MAX MIN Torque Limits set in the ADMIN menu).</a:t>
            </a:r>
          </a:p>
          <a:p>
            <a:pPr marL="171450" indent="-171450">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Output units may be displayed in </a:t>
            </a:r>
            <a:r>
              <a:rPr lang="en-US" sz="2000" dirty="0" err="1" smtClean="0">
                <a:latin typeface="Arial" panose="020B0604020202020204" pitchFamily="34" charset="0"/>
                <a:cs typeface="Arial" panose="020B0604020202020204" pitchFamily="34" charset="0"/>
              </a:rPr>
              <a:t>lb-ft</a:t>
            </a:r>
            <a:r>
              <a:rPr lang="en-US" sz="2000" dirty="0" smtClean="0">
                <a:latin typeface="Arial" panose="020B0604020202020204" pitchFamily="34" charset="0"/>
                <a:cs typeface="Arial" panose="020B0604020202020204" pitchFamily="34" charset="0"/>
              </a:rPr>
              <a:t>, N-m, </a:t>
            </a:r>
            <a:r>
              <a:rPr lang="en-US" sz="2000" dirty="0" err="1" smtClean="0">
                <a:latin typeface="Arial" panose="020B0604020202020204" pitchFamily="34" charset="0"/>
                <a:cs typeface="Arial" panose="020B0604020202020204" pitchFamily="34" charset="0"/>
              </a:rPr>
              <a:t>Kgf</a:t>
            </a:r>
            <a:r>
              <a:rPr lang="en-US" sz="2000" dirty="0" smtClean="0">
                <a:latin typeface="Arial" panose="020B0604020202020204" pitchFamily="34" charset="0"/>
                <a:cs typeface="Arial" panose="020B0604020202020204" pitchFamily="34" charset="0"/>
              </a:rPr>
              <a:t>-m or %. (See output unit settings under the ADMIN menu)</a:t>
            </a:r>
          </a:p>
          <a:p>
            <a:pPr marL="171450" indent="-1714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Torque rotational direction  arrow and the </a:t>
            </a:r>
            <a:r>
              <a:rPr lang="en-US" sz="2000" dirty="0" smtClean="0">
                <a:latin typeface="Arial" panose="020B0604020202020204" pitchFamily="34" charset="0"/>
                <a:cs typeface="Arial" panose="020B0604020202020204" pitchFamily="34" charset="0"/>
              </a:rPr>
              <a:t>rotating nut </a:t>
            </a:r>
            <a:r>
              <a:rPr lang="en-US" sz="2000" dirty="0">
                <a:latin typeface="Arial" panose="020B0604020202020204" pitchFamily="34" charset="0"/>
                <a:cs typeface="Arial" panose="020B0604020202020204" pitchFamily="34" charset="0"/>
              </a:rPr>
              <a:t>icon </a:t>
            </a:r>
            <a:r>
              <a:rPr lang="en-US" sz="2000" dirty="0" smtClean="0">
                <a:latin typeface="Arial" panose="020B0604020202020204" pitchFamily="34" charset="0"/>
                <a:cs typeface="Arial" panose="020B0604020202020204" pitchFamily="34" charset="0"/>
              </a:rPr>
              <a:t>reflect the fastener clockwise </a:t>
            </a:r>
            <a:r>
              <a:rPr lang="en-US" sz="2000" dirty="0">
                <a:latin typeface="Arial" panose="020B0604020202020204" pitchFamily="34" charset="0"/>
                <a:cs typeface="Arial" panose="020B0604020202020204" pitchFamily="34" charset="0"/>
              </a:rPr>
              <a:t>or counter clockwise </a:t>
            </a:r>
            <a:r>
              <a:rPr lang="en-US" sz="2000" dirty="0" smtClean="0">
                <a:latin typeface="Arial" panose="020B0604020202020204" pitchFamily="34" charset="0"/>
                <a:cs typeface="Arial" panose="020B0604020202020204" pitchFamily="34" charset="0"/>
              </a:rPr>
              <a:t>rotation associate with the specific fastener type. (the fastener type may be set under the Operation– </a:t>
            </a:r>
            <a:r>
              <a:rPr lang="en-US" sz="2000" dirty="0">
                <a:latin typeface="Arial" panose="020B0604020202020204" pitchFamily="34" charset="0"/>
                <a:cs typeface="Arial" panose="020B0604020202020204" pitchFamily="34" charset="0"/>
              </a:rPr>
              <a:t>Fastener </a:t>
            </a:r>
            <a:r>
              <a:rPr lang="en-US" sz="2000" dirty="0" smtClean="0">
                <a:latin typeface="Arial" panose="020B0604020202020204" pitchFamily="34" charset="0"/>
                <a:cs typeface="Arial" panose="020B0604020202020204" pitchFamily="34" charset="0"/>
              </a:rPr>
              <a:t>Type menu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Right-Hand, Left-Hand, HYTORC NUT and HYTORC Washer).</a:t>
            </a: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1114415" y="6221968"/>
            <a:ext cx="2647969" cy="369332"/>
          </a:xfrm>
          <a:prstGeom prst="rect">
            <a:avLst/>
          </a:prstGeom>
          <a:noFill/>
        </p:spPr>
        <p:txBody>
          <a:bodyPr wrap="none" rtlCol="0">
            <a:spAutoFit/>
          </a:bodyPr>
          <a:lstStyle/>
          <a:p>
            <a:r>
              <a:rPr lang="en-US" b="1" dirty="0" smtClean="0"/>
              <a:t>TORQUE set to 200 </a:t>
            </a:r>
            <a:r>
              <a:rPr lang="en-US" b="1" dirty="0" err="1" smtClean="0"/>
              <a:t>lb</a:t>
            </a:r>
            <a:r>
              <a:rPr lang="en-US" b="1" dirty="0" smtClean="0"/>
              <a:t>-ft.</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18" y="1257300"/>
            <a:ext cx="4120896" cy="4456176"/>
          </a:xfrm>
          <a:prstGeom prst="rect">
            <a:avLst/>
          </a:prstGeom>
        </p:spPr>
      </p:pic>
    </p:spTree>
    <p:extLst>
      <p:ext uri="{BB962C8B-B14F-4D97-AF65-F5344CB8AC3E}">
        <p14:creationId xmlns:p14="http://schemas.microsoft.com/office/powerpoint/2010/main" val="1460356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89216" y="0"/>
            <a:ext cx="2889765" cy="769441"/>
          </a:xfrm>
          <a:prstGeom prst="rect">
            <a:avLst/>
          </a:prstGeom>
          <a:noFill/>
        </p:spPr>
        <p:txBody>
          <a:bodyPr wrap="non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Set ANGLE</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6" name="TextBox 5"/>
          <p:cNvSpPr txBox="1"/>
          <p:nvPr/>
        </p:nvSpPr>
        <p:spPr>
          <a:xfrm>
            <a:off x="5120022" y="935018"/>
            <a:ext cx="7071978" cy="5555367"/>
          </a:xfrm>
          <a:prstGeom prst="rect">
            <a:avLst/>
          </a:prstGeom>
          <a:noFill/>
        </p:spPr>
        <p:txBody>
          <a:bodyPr wrap="square" rtlCol="0">
            <a:spAutoFit/>
          </a:bodyPr>
          <a:lstStyle/>
          <a:p>
            <a:pPr marL="171450" indent="-171450">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Certain bolt tightening specifications may require an Angle Value in-addition to or instead of a Torque Value.</a:t>
            </a:r>
          </a:p>
          <a:p>
            <a:pPr marL="171450" indent="-171450">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tool provides the ability to set an Angle value anywhere from 0 degrees to 360 degrees.</a:t>
            </a:r>
          </a:p>
          <a:p>
            <a:pPr marL="171450" indent="-171450">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Angle Value is increased simply by pushing </a:t>
            </a:r>
            <a:r>
              <a:rPr lang="en-US" sz="2000" dirty="0">
                <a:latin typeface="Arial" panose="020B0604020202020204" pitchFamily="34" charset="0"/>
                <a:cs typeface="Arial" panose="020B0604020202020204" pitchFamily="34" charset="0"/>
              </a:rPr>
              <a:t>the left button  </a:t>
            </a:r>
            <a:r>
              <a:rPr lang="en-US" sz="2000" dirty="0">
                <a:latin typeface="Arial" panose="020B0604020202020204" pitchFamily="34" charset="0"/>
                <a:cs typeface="Arial" panose="020B0604020202020204" pitchFamily="34" charset="0"/>
                <a:sym typeface="Wingdings" panose="05000000000000000000" pitchFamily="2" charset="2"/>
              </a:rPr>
              <a:t></a:t>
            </a:r>
            <a:r>
              <a:rPr lang="en-US" sz="2000" dirty="0">
                <a:latin typeface="Arial" panose="020B0604020202020204" pitchFamily="34" charset="0"/>
                <a:cs typeface="Arial" panose="020B0604020202020204" pitchFamily="34" charset="0"/>
              </a:rPr>
              <a:t> to increase the </a:t>
            </a:r>
            <a:r>
              <a:rPr lang="en-US" sz="2000" dirty="0" smtClean="0">
                <a:latin typeface="Arial" panose="020B0604020202020204" pitchFamily="34" charset="0"/>
                <a:cs typeface="Arial" panose="020B0604020202020204" pitchFamily="34" charset="0"/>
              </a:rPr>
              <a:t>angle </a:t>
            </a:r>
            <a:r>
              <a:rPr lang="en-US" sz="2000" dirty="0">
                <a:latin typeface="Arial" panose="020B0604020202020204" pitchFamily="34" charset="0"/>
                <a:cs typeface="Arial" panose="020B0604020202020204" pitchFamily="34" charset="0"/>
              </a:rPr>
              <a:t>or by pushing the right button </a:t>
            </a:r>
            <a:r>
              <a:rPr lang="en-US" sz="2000" dirty="0">
                <a:latin typeface="Arial" panose="020B0604020202020204" pitchFamily="34" charset="0"/>
                <a:cs typeface="Arial" panose="020B0604020202020204" pitchFamily="34" charset="0"/>
                <a:sym typeface="Wingdings" panose="05000000000000000000" pitchFamily="2" charset="2"/>
              </a:rPr>
              <a:t></a:t>
            </a:r>
            <a:r>
              <a:rPr lang="en-US" sz="2000" dirty="0">
                <a:latin typeface="Arial" panose="020B0604020202020204" pitchFamily="34" charset="0"/>
                <a:cs typeface="Arial" panose="020B0604020202020204" pitchFamily="34" charset="0"/>
              </a:rPr>
              <a:t> to decrease the </a:t>
            </a:r>
            <a:r>
              <a:rPr lang="en-US" sz="2000" dirty="0" smtClean="0">
                <a:latin typeface="Arial" panose="020B0604020202020204" pitchFamily="34" charset="0"/>
                <a:cs typeface="Arial" panose="020B0604020202020204" pitchFamily="34" charset="0"/>
              </a:rPr>
              <a:t>angle.</a:t>
            </a:r>
            <a:endParaRPr lang="en-US" sz="2000" dirty="0">
              <a:latin typeface="Arial" panose="020B0604020202020204" pitchFamily="34" charset="0"/>
              <a:cs typeface="Arial" panose="020B0604020202020204" pitchFamily="34" charset="0"/>
            </a:endParaRPr>
          </a:p>
          <a:p>
            <a:pPr marL="174625" indent="-174625">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If an Angle Value is set the </a:t>
            </a:r>
            <a:r>
              <a:rPr lang="en-US" sz="2000" dirty="0">
                <a:latin typeface="Arial" panose="020B0604020202020204" pitchFamily="34" charset="0"/>
                <a:cs typeface="Arial" panose="020B0604020202020204" pitchFamily="34" charset="0"/>
              </a:rPr>
              <a:t>gun will add </a:t>
            </a:r>
            <a:r>
              <a:rPr lang="en-US" sz="2000" dirty="0" smtClean="0">
                <a:latin typeface="Arial" panose="020B0604020202020204" pitchFamily="34" charset="0"/>
                <a:cs typeface="Arial" panose="020B0604020202020204" pitchFamily="34" charset="0"/>
              </a:rPr>
              <a:t>the desired angle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rotation by applying additional torque after the completed torque </a:t>
            </a:r>
            <a:r>
              <a:rPr lang="en-US" sz="2000" dirty="0">
                <a:latin typeface="Arial" panose="020B0604020202020204" pitchFamily="34" charset="0"/>
                <a:cs typeface="Arial" panose="020B0604020202020204" pitchFamily="34" charset="0"/>
              </a:rPr>
              <a:t>operation </a:t>
            </a:r>
            <a:r>
              <a:rPr lang="en-US" sz="2000" dirty="0" smtClean="0">
                <a:latin typeface="Arial" panose="020B0604020202020204" pitchFamily="34" charset="0"/>
                <a:cs typeface="Arial" panose="020B0604020202020204" pitchFamily="34" charset="0"/>
              </a:rPr>
              <a:t>up to the maximum </a:t>
            </a:r>
            <a:r>
              <a:rPr lang="en-US" sz="2000" dirty="0">
                <a:latin typeface="Arial" panose="020B0604020202020204" pitchFamily="34" charset="0"/>
                <a:cs typeface="Arial" panose="020B0604020202020204" pitchFamily="34" charset="0"/>
              </a:rPr>
              <a:t>output of the </a:t>
            </a:r>
            <a:r>
              <a:rPr lang="en-US" sz="2000" dirty="0" smtClean="0">
                <a:latin typeface="Arial" panose="020B0604020202020204" pitchFamily="34" charset="0"/>
                <a:cs typeface="Arial" panose="020B0604020202020204" pitchFamily="34" charset="0"/>
              </a:rPr>
              <a:t>tool.</a:t>
            </a:r>
            <a:endParaRPr lang="en-US" sz="2000" dirty="0">
              <a:latin typeface="Arial" panose="020B0604020202020204" pitchFamily="34" charset="0"/>
              <a:cs typeface="Arial" panose="020B0604020202020204" pitchFamily="34" charset="0"/>
            </a:endParaRPr>
          </a:p>
          <a:p>
            <a:pPr marL="174625" indent="-174625">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angle feature </a:t>
            </a:r>
            <a:r>
              <a:rPr lang="en-US" sz="2000" dirty="0">
                <a:latin typeface="Arial" panose="020B0604020202020204" pitchFamily="34" charset="0"/>
                <a:cs typeface="Arial" panose="020B0604020202020204" pitchFamily="34" charset="0"/>
              </a:rPr>
              <a:t>is  actuated by continuing to hold the trigger after the tool successfully completes </a:t>
            </a:r>
            <a:r>
              <a:rPr lang="en-US" sz="2000" dirty="0" smtClean="0">
                <a:latin typeface="Arial" panose="020B0604020202020204" pitchFamily="34" charset="0"/>
                <a:cs typeface="Arial" panose="020B0604020202020204" pitchFamily="34" charset="0"/>
              </a:rPr>
              <a:t>the TORQUE.</a:t>
            </a:r>
          </a:p>
          <a:p>
            <a:pPr marL="174625" indent="-174625">
              <a:spcAft>
                <a:spcPts val="1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angle force is applied after a time delay set in the Angle Delay menu – typical ½ second to 3 seconds.</a:t>
            </a:r>
          </a:p>
        </p:txBody>
      </p:sp>
      <p:sp>
        <p:nvSpPr>
          <p:cNvPr id="11" name="TextBox 10"/>
          <p:cNvSpPr txBox="1"/>
          <p:nvPr/>
        </p:nvSpPr>
        <p:spPr>
          <a:xfrm>
            <a:off x="1056451" y="6187567"/>
            <a:ext cx="2763898" cy="369332"/>
          </a:xfrm>
          <a:prstGeom prst="rect">
            <a:avLst/>
          </a:prstGeom>
          <a:noFill/>
        </p:spPr>
        <p:txBody>
          <a:bodyPr wrap="none" rtlCol="0">
            <a:spAutoFit/>
          </a:bodyPr>
          <a:lstStyle/>
          <a:p>
            <a:r>
              <a:rPr lang="en-US" b="1" dirty="0" smtClean="0"/>
              <a:t>ANGLE set to 30 degrees. </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59" y="1065784"/>
            <a:ext cx="4242816" cy="4828032"/>
          </a:xfrm>
          <a:prstGeom prst="rect">
            <a:avLst/>
          </a:prstGeom>
        </p:spPr>
      </p:pic>
    </p:spTree>
    <p:extLst>
      <p:ext uri="{BB962C8B-B14F-4D97-AF65-F5344CB8AC3E}">
        <p14:creationId xmlns:p14="http://schemas.microsoft.com/office/powerpoint/2010/main" val="2092818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3412" y="118496"/>
            <a:ext cx="3445174" cy="769441"/>
          </a:xfrm>
          <a:prstGeom prst="rect">
            <a:avLst/>
          </a:prstGeom>
          <a:noFill/>
        </p:spPr>
        <p:txBody>
          <a:bodyPr wrap="non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Set RELEASE</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7" name="TextBox 6"/>
          <p:cNvSpPr txBox="1"/>
          <p:nvPr/>
        </p:nvSpPr>
        <p:spPr>
          <a:xfrm>
            <a:off x="4373412" y="887937"/>
            <a:ext cx="7595045" cy="5970865"/>
          </a:xfrm>
          <a:prstGeom prst="rect">
            <a:avLst/>
          </a:prstGeom>
          <a:noFill/>
        </p:spPr>
        <p:txBody>
          <a:bodyPr wrap="square" rtlCol="0">
            <a:spAutoFit/>
          </a:bodyPr>
          <a:lstStyle/>
          <a:p>
            <a:pPr marL="171450" indent="-1714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When the LiON tool achieves the TORQUE value (and ANGLE if set) the motor automatically stalls and the gear box continues to exert force (and reaction force) essentially locking the tool onto the nut.  </a:t>
            </a:r>
          </a:p>
          <a:p>
            <a:pPr marL="171450" indent="-1714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LiON gun provides a feature to release the tool from the nut by setting a RELEASE Angle to reverse the motor slightly thus taking the applied force off the gear box and reaction point and releasing the tool from the nut without loosening the nut. </a:t>
            </a:r>
          </a:p>
          <a:p>
            <a:pPr marL="171450" indent="-1714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RELEASE Angle Setting may vary depending on the application and may need to be developed iteratively by testing the value on the application; the objective is to set the minimum RELEASE angle required to release the tool without applying a force in the opposite direction that would turn or loosen the nut.</a:t>
            </a:r>
          </a:p>
          <a:p>
            <a:pPr marL="171450" indent="-1714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While the tool has a capability to set the RELEASE between </a:t>
            </a:r>
            <a:r>
              <a:rPr lang="en-US" sz="1400" dirty="0">
                <a:latin typeface="Arial" panose="020B0604020202020204" pitchFamily="34" charset="0"/>
                <a:cs typeface="Arial" panose="020B0604020202020204" pitchFamily="34" charset="0"/>
              </a:rPr>
              <a:t>0 and 359 </a:t>
            </a:r>
            <a:r>
              <a:rPr lang="en-US" sz="1400" dirty="0" smtClean="0">
                <a:latin typeface="Arial" panose="020B0604020202020204" pitchFamily="34" charset="0"/>
                <a:cs typeface="Arial" panose="020B0604020202020204" pitchFamily="34" charset="0"/>
              </a:rPr>
              <a:t>degrees, the RELEASE is typically set on the lower end and less than 10 degrees (1-to-3 degrees for HYTORC Washer, or 3-to-7 degrees for reaction arms) so that nut is not loosened. Under certain conditions the operator may need higher RELEASE Angle settings and these should be verified to make sure that the nut is not being loosened by the higher setting.</a:t>
            </a:r>
          </a:p>
          <a:p>
            <a:pPr marL="171450" indent="-1714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automatic release feature is  actuated by continuing to hold the trigger after the tool successfully completes TORQUE(and ANGLE if set).</a:t>
            </a:r>
          </a:p>
          <a:p>
            <a:pPr marL="171450" indent="-1714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During the operation the screen will change to show the release angle and direction, the tool motor will reverse by the desired release angle and then stall again to allow the tool to be removed from the nut.</a:t>
            </a:r>
          </a:p>
          <a:p>
            <a:pPr marL="171450" indent="-1714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RELEASE Angle is </a:t>
            </a:r>
            <a:r>
              <a:rPr lang="en-US" sz="1400" dirty="0">
                <a:latin typeface="Arial" panose="020B0604020202020204" pitchFamily="34" charset="0"/>
                <a:cs typeface="Arial" panose="020B0604020202020204" pitchFamily="34" charset="0"/>
              </a:rPr>
              <a:t>applied </a:t>
            </a:r>
            <a:r>
              <a:rPr lang="en-US" sz="1400" dirty="0" smtClean="0">
                <a:latin typeface="Arial" panose="020B0604020202020204" pitchFamily="34" charset="0"/>
                <a:cs typeface="Arial" panose="020B0604020202020204" pitchFamily="34" charset="0"/>
              </a:rPr>
              <a:t>following application of TORQE </a:t>
            </a:r>
            <a:r>
              <a:rPr lang="en-US" sz="1400" dirty="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and ANGLE if set) and after an additional </a:t>
            </a:r>
            <a:r>
              <a:rPr lang="en-US" sz="1400" dirty="0">
                <a:latin typeface="Arial" panose="020B0604020202020204" pitchFamily="34" charset="0"/>
                <a:cs typeface="Arial" panose="020B0604020202020204" pitchFamily="34" charset="0"/>
              </a:rPr>
              <a:t>time delay set in the Angle Delay menu – typical ½ second to 3 seconds</a:t>
            </a:r>
            <a:r>
              <a:rPr lang="en-US" sz="1400" dirty="0" smtClean="0">
                <a:latin typeface="Arial" panose="020B0604020202020204" pitchFamily="34" charset="0"/>
                <a:cs typeface="Arial" panose="020B0604020202020204" pitchFamily="34" charset="0"/>
              </a:rPr>
              <a:t>.</a:t>
            </a:r>
          </a:p>
        </p:txBody>
      </p:sp>
      <p:sp>
        <p:nvSpPr>
          <p:cNvPr id="8" name="TextBox 7"/>
          <p:cNvSpPr txBox="1"/>
          <p:nvPr/>
        </p:nvSpPr>
        <p:spPr>
          <a:xfrm>
            <a:off x="689026" y="6033178"/>
            <a:ext cx="3223959" cy="369332"/>
          </a:xfrm>
          <a:prstGeom prst="rect">
            <a:avLst/>
          </a:prstGeom>
          <a:noFill/>
        </p:spPr>
        <p:txBody>
          <a:bodyPr wrap="none" rtlCol="0">
            <a:spAutoFit/>
          </a:bodyPr>
          <a:lstStyle/>
          <a:p>
            <a:r>
              <a:rPr lang="en-US" b="1" dirty="0" smtClean="0"/>
              <a:t>RELEASE set to 7 degrees. </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09" y="1044448"/>
            <a:ext cx="3974592" cy="4565904"/>
          </a:xfrm>
          <a:prstGeom prst="rect">
            <a:avLst/>
          </a:prstGeom>
        </p:spPr>
      </p:pic>
    </p:spTree>
    <p:extLst>
      <p:ext uri="{BB962C8B-B14F-4D97-AF65-F5344CB8AC3E}">
        <p14:creationId xmlns:p14="http://schemas.microsoft.com/office/powerpoint/2010/main" val="2414588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LiON Gun Key Features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7" name="Rectangle 6"/>
          <p:cNvSpPr/>
          <p:nvPr/>
        </p:nvSpPr>
        <p:spPr>
          <a:xfrm>
            <a:off x="344687" y="970963"/>
            <a:ext cx="6204030" cy="4967514"/>
          </a:xfrm>
          <a:prstGeom prst="rect">
            <a:avLst/>
          </a:prstGeom>
        </p:spPr>
        <p:txBody>
          <a:bodyPr wrap="square">
            <a:spAutoFit/>
          </a:bodyPr>
          <a:lstStyle/>
          <a:p>
            <a:pPr marL="171450" indent="-171450">
              <a:lnSpc>
                <a:spcPct val="12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High-strength planetary gear drive powered by brushless DC electric motor</a:t>
            </a:r>
          </a:p>
          <a:p>
            <a:pPr lvl="1">
              <a:lnSpc>
                <a:spcPct val="120000"/>
              </a:lnSpc>
              <a:spcAft>
                <a:spcPts val="1200"/>
              </a:spcAft>
            </a:pPr>
            <a:r>
              <a:rPr lang="en-US" sz="1400" dirty="0" smtClean="0">
                <a:latin typeface="Arial" panose="020B0604020202020204" pitchFamily="34" charset="0"/>
                <a:cs typeface="Arial" panose="020B0604020202020204" pitchFamily="34" charset="0"/>
              </a:rPr>
              <a:t> Current model targets 3/8” to 3/4” bolts, torque 25-250 ft-lbs</a:t>
            </a:r>
          </a:p>
          <a:p>
            <a:pPr marL="171450" indent="-171450">
              <a:lnSpc>
                <a:spcPct val="12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Electronic control and setup via push-button menu.</a:t>
            </a:r>
          </a:p>
          <a:p>
            <a:pPr marL="171450" indent="-171450">
              <a:lnSpc>
                <a:spcPct val="12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Heads-Up LCD display.</a:t>
            </a:r>
            <a:endParaRPr lang="en-US" sz="2000" dirty="0">
              <a:latin typeface="Arial" panose="020B0604020202020204" pitchFamily="34" charset="0"/>
              <a:cs typeface="Arial" panose="020B0604020202020204" pitchFamily="34" charset="0"/>
            </a:endParaRPr>
          </a:p>
          <a:p>
            <a:pPr marL="171450" indent="-171450">
              <a:lnSpc>
                <a:spcPct val="12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Ergonomic lightweight hand-held design with </a:t>
            </a:r>
            <a:r>
              <a:rPr lang="en-US" sz="2000" dirty="0">
                <a:latin typeface="Arial" panose="020B0604020202020204" pitchFamily="34" charset="0"/>
                <a:cs typeface="Arial" panose="020B0604020202020204" pitchFamily="34" charset="0"/>
              </a:rPr>
              <a:t>pistol-grip </a:t>
            </a:r>
            <a:r>
              <a:rPr lang="en-US" sz="2000" dirty="0" smtClean="0">
                <a:latin typeface="Arial" panose="020B0604020202020204" pitchFamily="34" charset="0"/>
                <a:cs typeface="Arial" panose="020B0604020202020204" pitchFamily="34" charset="0"/>
              </a:rPr>
              <a:t>and trigger activation.</a:t>
            </a:r>
          </a:p>
          <a:p>
            <a:pPr marL="171450" indent="-171450">
              <a:lnSpc>
                <a:spcPct val="12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Portable tool powered by rechargeable extended-life 18V lithium ion battery.</a:t>
            </a:r>
          </a:p>
          <a:p>
            <a:pPr marL="171450" indent="-171450">
              <a:lnSpc>
                <a:spcPct val="12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Standard square-drive with dual-reaction spline.</a:t>
            </a:r>
          </a:p>
          <a:p>
            <a:pPr marL="171450" indent="-171450">
              <a:lnSpc>
                <a:spcPct val="120000"/>
              </a:lnSpc>
              <a:spcAft>
                <a:spcPts val="12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Integrated data acquisition and export capability.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530" y="836599"/>
            <a:ext cx="5132832" cy="5558971"/>
          </a:xfrm>
          <a:prstGeom prst="rect">
            <a:avLst/>
          </a:prstGeom>
        </p:spPr>
      </p:pic>
    </p:spTree>
    <p:extLst>
      <p:ext uri="{BB962C8B-B14F-4D97-AF65-F5344CB8AC3E}">
        <p14:creationId xmlns:p14="http://schemas.microsoft.com/office/powerpoint/2010/main" val="203404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845"/>
            <a:ext cx="12192000" cy="769441"/>
          </a:xfrm>
          <a:prstGeom prst="rect">
            <a:avLst/>
          </a:prstGeom>
          <a:noFill/>
        </p:spPr>
        <p:txBody>
          <a:bodyPr wrap="square" rtlCol="0">
            <a:spAutoFit/>
          </a:bodyPr>
          <a:lstStyle/>
          <a:p>
            <a:pPr algn="ctr"/>
            <a:r>
              <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Access </a:t>
            </a: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Main and </a:t>
            </a:r>
            <a:r>
              <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Sub </a:t>
            </a: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Menus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cxnSp>
        <p:nvCxnSpPr>
          <p:cNvPr id="8" name="Straight Connector 7"/>
          <p:cNvCxnSpPr/>
          <p:nvPr/>
        </p:nvCxnSpPr>
        <p:spPr>
          <a:xfrm>
            <a:off x="4235060" y="4011916"/>
            <a:ext cx="6099057" cy="2661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7" idx="0"/>
            <a:endCxn id="36" idx="2"/>
          </p:cNvCxnSpPr>
          <p:nvPr/>
        </p:nvCxnSpPr>
        <p:spPr>
          <a:xfrm flipH="1" flipV="1">
            <a:off x="4224199" y="3764506"/>
            <a:ext cx="11292" cy="4471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270352" y="4041234"/>
            <a:ext cx="0" cy="1841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276600" y="4038527"/>
            <a:ext cx="2267" cy="272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334117" y="4046264"/>
            <a:ext cx="0" cy="1931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50541" y="2271090"/>
            <a:ext cx="6544235" cy="1515800"/>
          </a:xfrm>
          <a:prstGeom prst="rect">
            <a:avLst/>
          </a:prstGeom>
          <a:noFill/>
        </p:spPr>
        <p:txBody>
          <a:bodyPr wrap="square" rtlCol="0">
            <a:spAutoFit/>
          </a:bodyPr>
          <a:lstStyle/>
          <a:p>
            <a:pPr>
              <a:spcAft>
                <a:spcPts val="300"/>
              </a:spcAft>
            </a:pPr>
            <a:r>
              <a:rPr lang="en-US" sz="1600" dirty="0">
                <a:latin typeface="Arial" panose="020B0604020202020204" pitchFamily="34" charset="0"/>
                <a:cs typeface="Arial" panose="020B0604020202020204" pitchFamily="34" charset="0"/>
              </a:rPr>
              <a:t>The green bar highlights the current position</a:t>
            </a:r>
          </a:p>
          <a:p>
            <a:pPr>
              <a:spcAft>
                <a:spcPts val="600"/>
              </a:spcAft>
            </a:pPr>
            <a:r>
              <a:rPr lang="en-US" sz="1600" dirty="0">
                <a:latin typeface="Arial" panose="020B0604020202020204" pitchFamily="34" charset="0"/>
                <a:cs typeface="Arial" panose="020B0604020202020204" pitchFamily="34" charset="0"/>
              </a:rPr>
              <a:t>Push left button to scroll down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right button to scroll up </a:t>
            </a:r>
            <a:r>
              <a:rPr lang="en-US" sz="1600" dirty="0">
                <a:latin typeface="Arial" panose="020B0604020202020204" pitchFamily="34" charset="0"/>
                <a:cs typeface="Arial" panose="020B0604020202020204" pitchFamily="34" charset="0"/>
                <a:sym typeface="Wingdings" panose="05000000000000000000" pitchFamily="2" charset="2"/>
              </a:rPr>
              <a:t></a:t>
            </a:r>
            <a:endParaRPr lang="en-US" sz="1600" dirty="0">
              <a:latin typeface="Arial" panose="020B0604020202020204" pitchFamily="34" charset="0"/>
              <a:cs typeface="Arial" panose="020B0604020202020204" pitchFamily="34" charset="0"/>
            </a:endParaRPr>
          </a:p>
          <a:p>
            <a:pPr>
              <a:spcAft>
                <a:spcPts val="300"/>
              </a:spcAft>
            </a:pPr>
            <a:r>
              <a:rPr lang="en-US" sz="1600" dirty="0">
                <a:latin typeface="Arial" panose="020B0604020202020204" pitchFamily="34" charset="0"/>
                <a:cs typeface="Arial" panose="020B0604020202020204" pitchFamily="34" charset="0"/>
              </a:rPr>
              <a:t>Press the center button </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rPr>
              <a:t> to select and display a sub-menu</a:t>
            </a:r>
          </a:p>
          <a:p>
            <a:pPr>
              <a:spcAft>
                <a:spcPts val="300"/>
              </a:spcAft>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or to select </a:t>
            </a:r>
            <a:r>
              <a:rPr lang="en-US" sz="1600" dirty="0">
                <a:latin typeface="Arial" panose="020B0604020202020204" pitchFamily="34" charset="0"/>
                <a:cs typeface="Arial" panose="020B0604020202020204" pitchFamily="34" charset="0"/>
              </a:rPr>
              <a:t>EXIT MENU to return to Home Display   </a:t>
            </a:r>
          </a:p>
          <a:p>
            <a:pPr>
              <a:spcAft>
                <a:spcPts val="600"/>
              </a:spcAft>
            </a:pPr>
            <a:r>
              <a:rPr lang="en-US" sz="1600" dirty="0" smtClean="0">
                <a:latin typeface="Arial" panose="020B0604020202020204" pitchFamily="34" charset="0"/>
                <a:cs typeface="Arial" panose="020B0604020202020204" pitchFamily="34" charset="0"/>
              </a:rPr>
              <a:t>   or to select POWER OFF DEVICE to shut off the power immediately</a:t>
            </a:r>
            <a:endParaRPr lang="en-US" sz="1600" dirty="0">
              <a:latin typeface="Arial" panose="020B0604020202020204" pitchFamily="34" charset="0"/>
              <a:cs typeface="Arial" panose="020B0604020202020204" pitchFamily="34" charset="0"/>
            </a:endParaRPr>
          </a:p>
        </p:txBody>
      </p:sp>
      <p:sp>
        <p:nvSpPr>
          <p:cNvPr id="23" name="TextBox 22"/>
          <p:cNvSpPr txBox="1"/>
          <p:nvPr/>
        </p:nvSpPr>
        <p:spPr>
          <a:xfrm>
            <a:off x="3276477" y="821021"/>
            <a:ext cx="1895444" cy="461665"/>
          </a:xfrm>
          <a:prstGeom prst="rect">
            <a:avLst/>
          </a:prstGeom>
          <a:noFill/>
        </p:spPr>
        <p:txBody>
          <a:bodyPr wrap="square" rtlCol="0">
            <a:spAutoFit/>
          </a:bodyPr>
          <a:lstStyle/>
          <a:p>
            <a:pPr algn="ctr"/>
            <a:r>
              <a:rPr lang="en-US" sz="2400" b="1" dirty="0" smtClean="0">
                <a:solidFill>
                  <a:srgbClr val="FF0000"/>
                </a:solidFill>
              </a:rPr>
              <a:t>Main Menu</a:t>
            </a:r>
          </a:p>
        </p:txBody>
      </p:sp>
      <p:graphicFrame>
        <p:nvGraphicFramePr>
          <p:cNvPr id="36" name="Table 35"/>
          <p:cNvGraphicFramePr>
            <a:graphicFrameLocks noGrp="1"/>
          </p:cNvGraphicFramePr>
          <p:nvPr>
            <p:extLst>
              <p:ext uri="{D42A27DB-BD31-4B8C-83A1-F6EECF244321}">
                <p14:modId xmlns:p14="http://schemas.microsoft.com/office/powerpoint/2010/main" val="3556870497"/>
              </p:ext>
            </p:extLst>
          </p:nvPr>
        </p:nvGraphicFramePr>
        <p:xfrm>
          <a:off x="3326132" y="1339624"/>
          <a:ext cx="1796134" cy="242488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MAIN MENU</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OPERATION</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JOB DATA</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SYSTEM</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ADMIN</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EXIT MENU</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POWER OFF</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37" name="Table 36"/>
          <p:cNvGraphicFramePr>
            <a:graphicFrameLocks noGrp="1"/>
          </p:cNvGraphicFramePr>
          <p:nvPr>
            <p:extLst/>
          </p:nvPr>
        </p:nvGraphicFramePr>
        <p:xfrm>
          <a:off x="3337424" y="4211691"/>
          <a:ext cx="1796134" cy="2398114"/>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OPERATION</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JOB PROFILES</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FASTENER TYPE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OUTPUT UNITS</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ANGLE DELAY</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MAIN MENU</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194503397"/>
              </p:ext>
            </p:extLst>
          </p:nvPr>
        </p:nvGraphicFramePr>
        <p:xfrm>
          <a:off x="5352459" y="4230982"/>
          <a:ext cx="1796134" cy="2384730"/>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JOB DATA</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JOB SELECT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DATA HISTORY</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GENERATE CSV FILE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MAIN MENU</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25" name="TextBox 24"/>
          <p:cNvSpPr txBox="1"/>
          <p:nvPr/>
        </p:nvSpPr>
        <p:spPr>
          <a:xfrm>
            <a:off x="5171921" y="1145664"/>
            <a:ext cx="7020079" cy="1015663"/>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Press and hold left and center buttons simultaneously for approximately 3-seconds, </a:t>
            </a:r>
            <a:r>
              <a:rPr lang="en-US" sz="2000" b="1" dirty="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release buttons when </a:t>
            </a:r>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the “MAIN MENU” screen appears</a:t>
            </a:r>
          </a:p>
        </p:txBody>
      </p:sp>
      <p:sp>
        <p:nvSpPr>
          <p:cNvPr id="27" name="TextBox 26"/>
          <p:cNvSpPr txBox="1"/>
          <p:nvPr/>
        </p:nvSpPr>
        <p:spPr>
          <a:xfrm>
            <a:off x="84891" y="5368830"/>
            <a:ext cx="3046509" cy="523220"/>
          </a:xfrm>
          <a:prstGeom prst="rect">
            <a:avLst/>
          </a:prstGeom>
          <a:noFill/>
        </p:spPr>
        <p:txBody>
          <a:bodyPr wrap="square" rtlCol="0">
            <a:spAutoFit/>
          </a:bodyPr>
          <a:lstStyle/>
          <a:p>
            <a:r>
              <a:rPr lang="en-US" sz="1400" b="1" dirty="0" smtClean="0">
                <a:latin typeface="Arial Narrow" panose="020B0606020202030204" pitchFamily="34" charset="0"/>
                <a:cs typeface="Arial" panose="020B0604020202020204" pitchFamily="34" charset="0"/>
              </a:rPr>
              <a:t>Press and hold Left and Center Buttons Simultaneously to Display Main Menu</a:t>
            </a:r>
          </a:p>
        </p:txBody>
      </p:sp>
      <p:graphicFrame>
        <p:nvGraphicFramePr>
          <p:cNvPr id="21" name="Table 20"/>
          <p:cNvGraphicFramePr>
            <a:graphicFrameLocks noGrp="1"/>
          </p:cNvGraphicFramePr>
          <p:nvPr>
            <p:extLst>
              <p:ext uri="{D42A27DB-BD31-4B8C-83A1-F6EECF244321}">
                <p14:modId xmlns:p14="http://schemas.microsoft.com/office/powerpoint/2010/main" val="3149768465"/>
              </p:ext>
            </p:extLst>
          </p:nvPr>
        </p:nvGraphicFramePr>
        <p:xfrm>
          <a:off x="7401189" y="4239440"/>
          <a:ext cx="1796134" cy="2398114"/>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SYSTEM</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SYSTEM INFO</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DISPLAY</a:t>
                      </a:r>
                      <a:r>
                        <a:rPr lang="en-US" sz="1000" b="0" baseline="0" dirty="0" smtClean="0">
                          <a:solidFill>
                            <a:schemeClr val="tx1"/>
                          </a:solidFill>
                          <a:latin typeface="Arial" panose="020B0604020202020204" pitchFamily="34" charset="0"/>
                          <a:cs typeface="Arial" panose="020B0604020202020204" pitchFamily="34" charset="0"/>
                        </a:rPr>
                        <a:t> ROTATION</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BEEPER</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rgbClr val="0070C0"/>
                          </a:solidFill>
                          <a:latin typeface="Arial" panose="020B0604020202020204" pitchFamily="34" charset="0"/>
                          <a:cs typeface="Arial" panose="020B0604020202020204" pitchFamily="34" charset="0"/>
                        </a:rPr>
                        <a:t>DEBUG: CAL</a:t>
                      </a:r>
                      <a:endParaRPr lang="en-US" sz="1000" b="0" dirty="0">
                        <a:solidFill>
                          <a:srgbClr val="0070C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rgbClr val="0070C0"/>
                          </a:solidFill>
                          <a:latin typeface="Arial" panose="020B0604020202020204" pitchFamily="34" charset="0"/>
                          <a:cs typeface="Arial" panose="020B0604020202020204" pitchFamily="34" charset="0"/>
                        </a:rPr>
                        <a:t>DEBUG: TRIG</a:t>
                      </a:r>
                      <a:endParaRPr lang="en-US" sz="1000" b="0" dirty="0">
                        <a:solidFill>
                          <a:srgbClr val="0070C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MAIN</a:t>
                      </a:r>
                      <a:r>
                        <a:rPr lang="en-US" sz="1000" b="0" baseline="0" dirty="0" smtClean="0">
                          <a:solidFill>
                            <a:schemeClr val="tx1"/>
                          </a:solidFill>
                          <a:latin typeface="Arial" panose="020B0604020202020204" pitchFamily="34" charset="0"/>
                          <a:cs typeface="Arial" panose="020B0604020202020204" pitchFamily="34" charset="0"/>
                        </a:rPr>
                        <a:t> MENU</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558440435"/>
              </p:ext>
            </p:extLst>
          </p:nvPr>
        </p:nvGraphicFramePr>
        <p:xfrm>
          <a:off x="9436050" y="4246132"/>
          <a:ext cx="1796134" cy="2384730"/>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ADMIN</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SET ADMIN CODE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SET</a:t>
                      </a:r>
                      <a:r>
                        <a:rPr lang="en-US" sz="1000" b="0" baseline="0" dirty="0" smtClean="0">
                          <a:solidFill>
                            <a:schemeClr val="tx1"/>
                          </a:solidFill>
                          <a:latin typeface="Arial" panose="020B0604020202020204" pitchFamily="34" charset="0"/>
                          <a:cs typeface="Arial" panose="020B0604020202020204" pitchFamily="34" charset="0"/>
                        </a:rPr>
                        <a:t> LOCKOUT MODE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SET CLOCK</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SET</a:t>
                      </a:r>
                      <a:r>
                        <a:rPr lang="en-US" sz="1000" b="0" baseline="0" dirty="0" smtClean="0">
                          <a:solidFill>
                            <a:schemeClr val="tx1"/>
                          </a:solidFill>
                          <a:latin typeface="Arial" panose="020B0604020202020204" pitchFamily="34" charset="0"/>
                          <a:cs typeface="Arial" panose="020B0604020202020204" pitchFamily="34" charset="0"/>
                        </a:rPr>
                        <a:t> TORQUE LIMIT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CALIBRATE GUN</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rgbClr val="0070C0"/>
                          </a:solidFill>
                          <a:latin typeface="Arial" panose="020B0604020202020204" pitchFamily="34" charset="0"/>
                          <a:cs typeface="Arial" panose="020B0604020202020204" pitchFamily="34" charset="0"/>
                        </a:rPr>
                        <a:t>FORMAT NVRAM</a:t>
                      </a:r>
                      <a:endParaRPr lang="en-US" sz="1000" b="0" dirty="0">
                        <a:solidFill>
                          <a:srgbClr val="0070C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MAIN MENU</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8" y="967689"/>
            <a:ext cx="3115056" cy="4194048"/>
          </a:xfrm>
          <a:prstGeom prst="rect">
            <a:avLst/>
          </a:prstGeom>
        </p:spPr>
      </p:pic>
    </p:spTree>
    <p:extLst>
      <p:ext uri="{BB962C8B-B14F-4D97-AF65-F5344CB8AC3E}">
        <p14:creationId xmlns:p14="http://schemas.microsoft.com/office/powerpoint/2010/main" val="82255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968180" y="2705858"/>
            <a:ext cx="10274785" cy="574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9149064" y="2700990"/>
            <a:ext cx="1448" cy="2475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7099297" y="2716651"/>
            <a:ext cx="2267" cy="272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242965" y="2713208"/>
            <a:ext cx="0" cy="25102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96523" y="1342088"/>
            <a:ext cx="6992509" cy="1231106"/>
          </a:xfrm>
          <a:prstGeom prst="rect">
            <a:avLst/>
          </a:prstGeom>
          <a:noFill/>
        </p:spPr>
        <p:txBody>
          <a:bodyPr wrap="square" rtlCol="0">
            <a:spAutoFit/>
          </a:bodyPr>
          <a:lstStyle/>
          <a:p>
            <a:pPr>
              <a:spcAft>
                <a:spcPts val="300"/>
              </a:spcAft>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green bar highlights the current </a:t>
            </a:r>
            <a:r>
              <a:rPr lang="en-US" sz="1600" dirty="0" smtClean="0">
                <a:latin typeface="Arial" panose="020B0604020202020204" pitchFamily="34" charset="0"/>
                <a:cs typeface="Arial" panose="020B0604020202020204" pitchFamily="34" charset="0"/>
              </a:rPr>
              <a:t>position</a:t>
            </a:r>
          </a:p>
          <a:p>
            <a:pPr>
              <a:spcAft>
                <a:spcPts val="600"/>
              </a:spcAft>
            </a:pPr>
            <a:r>
              <a:rPr lang="en-US" sz="1600" dirty="0" smtClean="0">
                <a:latin typeface="Arial" panose="020B0604020202020204" pitchFamily="34" charset="0"/>
                <a:cs typeface="Arial" panose="020B0604020202020204" pitchFamily="34" charset="0"/>
              </a:rPr>
              <a:t>Push </a:t>
            </a:r>
            <a:r>
              <a:rPr lang="en-US" sz="1600" dirty="0">
                <a:latin typeface="Arial" panose="020B0604020202020204" pitchFamily="34" charset="0"/>
                <a:cs typeface="Arial" panose="020B0604020202020204" pitchFamily="34" charset="0"/>
              </a:rPr>
              <a:t>left button to scroll down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right button to </a:t>
            </a:r>
            <a:r>
              <a:rPr lang="en-US" sz="1600" dirty="0" smtClean="0">
                <a:latin typeface="Arial" panose="020B0604020202020204" pitchFamily="34" charset="0"/>
                <a:cs typeface="Arial" panose="020B0604020202020204" pitchFamily="34" charset="0"/>
              </a:rPr>
              <a:t>scroll up </a:t>
            </a:r>
            <a:r>
              <a:rPr lang="en-US" sz="1600" dirty="0" smtClean="0">
                <a:latin typeface="Arial" panose="020B0604020202020204" pitchFamily="34" charset="0"/>
                <a:cs typeface="Arial" panose="020B0604020202020204" pitchFamily="34" charset="0"/>
                <a:sym typeface="Wingdings" panose="05000000000000000000" pitchFamily="2" charset="2"/>
              </a:rPr>
              <a:t></a:t>
            </a:r>
            <a:endParaRPr lang="en-US" sz="1600" dirty="0">
              <a:latin typeface="Arial" panose="020B0604020202020204" pitchFamily="34" charset="0"/>
              <a:cs typeface="Arial" panose="020B0604020202020204" pitchFamily="34" charset="0"/>
            </a:endParaRPr>
          </a:p>
          <a:p>
            <a:pPr>
              <a:spcAft>
                <a:spcPts val="300"/>
              </a:spcAft>
            </a:pPr>
            <a:r>
              <a:rPr lang="en-US" sz="1600" dirty="0" smtClean="0">
                <a:latin typeface="Arial" panose="020B0604020202020204" pitchFamily="34" charset="0"/>
                <a:cs typeface="Arial" panose="020B0604020202020204" pitchFamily="34" charset="0"/>
              </a:rPr>
              <a:t>Press the center button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smtClean="0">
                <a:latin typeface="Arial" panose="020B0604020202020204" pitchFamily="34" charset="0"/>
                <a:cs typeface="Arial" panose="020B0604020202020204" pitchFamily="34" charset="0"/>
              </a:rPr>
              <a:t> to select and display a sub-menu</a:t>
            </a:r>
          </a:p>
          <a:p>
            <a:pPr>
              <a:spcAft>
                <a:spcPts val="300"/>
              </a:spcAft>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or select MAIN MENU to return to Main Menu.</a:t>
            </a:r>
            <a:endParaRPr lang="en-US" sz="1600" dirty="0">
              <a:latin typeface="Arial" panose="020B0604020202020204" pitchFamily="34" charset="0"/>
              <a:cs typeface="Arial" panose="020B0604020202020204" pitchFamily="34" charset="0"/>
            </a:endParaRPr>
          </a:p>
        </p:txBody>
      </p:sp>
      <p:sp>
        <p:nvSpPr>
          <p:cNvPr id="24" name="TextBox 23"/>
          <p:cNvSpPr txBox="1"/>
          <p:nvPr/>
        </p:nvSpPr>
        <p:spPr>
          <a:xfrm>
            <a:off x="0" y="1742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Operation</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cxnSp>
        <p:nvCxnSpPr>
          <p:cNvPr id="86" name="Straight Connector 85"/>
          <p:cNvCxnSpPr>
            <a:stCxn id="29" idx="0"/>
          </p:cNvCxnSpPr>
          <p:nvPr/>
        </p:nvCxnSpPr>
        <p:spPr>
          <a:xfrm flipH="1" flipV="1">
            <a:off x="960842" y="2505197"/>
            <a:ext cx="7338" cy="43086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48" name="Table 47"/>
          <p:cNvGraphicFramePr>
            <a:graphicFrameLocks noGrp="1"/>
          </p:cNvGraphicFramePr>
          <p:nvPr>
            <p:extLst>
              <p:ext uri="{D42A27DB-BD31-4B8C-83A1-F6EECF244321}">
                <p14:modId xmlns:p14="http://schemas.microsoft.com/office/powerpoint/2010/main" val="3405473759"/>
              </p:ext>
            </p:extLst>
          </p:nvPr>
        </p:nvGraphicFramePr>
        <p:xfrm>
          <a:off x="125869" y="107082"/>
          <a:ext cx="1796134" cy="2398114"/>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OPERATION</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JOB PROFILES</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FASTENER TYPE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OUTPUT UNITS</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ANGLE DELAY</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MAIN MENU</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1954884102"/>
              </p:ext>
            </p:extLst>
          </p:nvPr>
        </p:nvGraphicFramePr>
        <p:xfrm>
          <a:off x="2050959" y="2948568"/>
          <a:ext cx="1796134" cy="2394498"/>
        </p:xfrm>
        <a:graphic>
          <a:graphicData uri="http://schemas.openxmlformats.org/drawingml/2006/table">
            <a:tbl>
              <a:tblPr firstRow="1" bandRow="1">
                <a:tableStyleId>{5C22544A-7EE6-4342-B048-85BDC9FD1C3A}</a:tableStyleId>
              </a:tblPr>
              <a:tblGrid>
                <a:gridCol w="570811"/>
                <a:gridCol w="640439"/>
                <a:gridCol w="584884"/>
              </a:tblGrid>
              <a:tr h="292866">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JOB PROFILES</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229235">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1. T=25,</a:t>
                      </a:r>
                      <a:r>
                        <a:rPr lang="en-US" sz="1000" b="0" baseline="0" dirty="0" smtClean="0">
                          <a:solidFill>
                            <a:schemeClr val="tx1"/>
                          </a:solidFill>
                          <a:latin typeface="Arial" panose="020B0604020202020204" pitchFamily="34" charset="0"/>
                          <a:cs typeface="Arial" panose="020B0604020202020204" pitchFamily="34" charset="0"/>
                        </a:rPr>
                        <a:t> A=0, R=7, RH</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210401">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2. T=50, A=0. R=7, RH</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222089">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3. T=100, A=0, R=7, RH</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8710">
                <a:tc gridSpan="3">
                  <a:txBody>
                    <a:bodyPr/>
                    <a:lstStyle/>
                    <a:p>
                      <a:pPr marL="0" marR="0" indent="0" algn="l"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4. T=200, A=0, R=7, RH</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8515">
                <a:tc gridSpan="3">
                  <a:txBody>
                    <a:bodyPr/>
                    <a:lstStyle/>
                    <a:p>
                      <a:pPr marL="0" marR="0" indent="0" algn="l"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5. T=50, A=0, R=7,</a:t>
                      </a:r>
                      <a:r>
                        <a:rPr lang="en-US" sz="1000" b="0" baseline="0" dirty="0" smtClean="0">
                          <a:solidFill>
                            <a:schemeClr val="tx1"/>
                          </a:solidFill>
                          <a:latin typeface="Arial" panose="020B0604020202020204" pitchFamily="34" charset="0"/>
                          <a:cs typeface="Arial" panose="020B0604020202020204" pitchFamily="34" charset="0"/>
                        </a:rPr>
                        <a:t> HW</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8399">
                <a:tc gridSpan="3">
                  <a:txBody>
                    <a:bodyPr/>
                    <a:lstStyle/>
                    <a:p>
                      <a:pPr marL="0" marR="0" indent="0" algn="l"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6.</a:t>
                      </a:r>
                      <a:r>
                        <a:rPr lang="en-US" sz="1000" b="0" baseline="0" dirty="0" smtClean="0">
                          <a:solidFill>
                            <a:schemeClr val="tx1"/>
                          </a:solidFill>
                          <a:latin typeface="Arial" panose="020B0604020202020204" pitchFamily="34" charset="0"/>
                          <a:cs typeface="Arial" panose="020B0604020202020204" pitchFamily="34" charset="0"/>
                        </a:rPr>
                        <a:t> T=100, A=0, R=7, HW</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8399">
                <a:tc gridSpan="3">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7. T=200, A=0, R=7, HW</a:t>
                      </a: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8399">
                <a:tc gridSpan="3">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8. T=250, A=0, R=7, WH</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76991">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289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08286691"/>
              </p:ext>
            </p:extLst>
          </p:nvPr>
        </p:nvGraphicFramePr>
        <p:xfrm>
          <a:off x="6189097" y="2933114"/>
          <a:ext cx="1796134" cy="242530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FASTENER TYPE</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RIGHT HAND</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LEFT HAND</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HYTORC</a:t>
                      </a:r>
                      <a:r>
                        <a:rPr lang="en-US" sz="1000" b="0" baseline="0" dirty="0" smtClean="0">
                          <a:solidFill>
                            <a:schemeClr val="tx1"/>
                          </a:solidFill>
                          <a:latin typeface="Arial" panose="020B0604020202020204" pitchFamily="34" charset="0"/>
                          <a:cs typeface="Arial" panose="020B0604020202020204" pitchFamily="34" charset="0"/>
                        </a:rPr>
                        <a:t> NUT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HYTORC WASHERS</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dirty="0"/>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3729656681"/>
              </p:ext>
            </p:extLst>
          </p:nvPr>
        </p:nvGraphicFramePr>
        <p:xfrm>
          <a:off x="8238045" y="2948568"/>
          <a:ext cx="1796134" cy="242530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OUTPUT UNITS</a:t>
                      </a:r>
                      <a:endParaRPr lang="en-US" sz="12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ft-lbs</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N-m</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6063">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err="1" smtClean="0">
                          <a:solidFill>
                            <a:schemeClr val="tx1"/>
                          </a:solidFill>
                          <a:latin typeface="Arial" panose="020B0604020202020204" pitchFamily="34" charset="0"/>
                          <a:cs typeface="Arial" panose="020B0604020202020204" pitchFamily="34" charset="0"/>
                        </a:rPr>
                        <a:t>Kgf</a:t>
                      </a:r>
                      <a:r>
                        <a:rPr lang="en-US" sz="1000" b="0" dirty="0" smtClean="0">
                          <a:solidFill>
                            <a:schemeClr val="tx1"/>
                          </a:solidFill>
                          <a:latin typeface="Arial" panose="020B0604020202020204" pitchFamily="34" charset="0"/>
                          <a:cs typeface="Arial" panose="020B0604020202020204" pitchFamily="34" charset="0"/>
                        </a:rPr>
                        <a:t>-m</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017193476"/>
              </p:ext>
            </p:extLst>
          </p:nvPr>
        </p:nvGraphicFramePr>
        <p:xfrm>
          <a:off x="10294062" y="2933166"/>
          <a:ext cx="1796134" cy="242530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latin typeface="Arial" panose="020B0604020202020204" pitchFamily="34" charset="0"/>
                          <a:cs typeface="Arial" panose="020B0604020202020204" pitchFamily="34" charset="0"/>
                        </a:rPr>
                        <a:t>CHANGE ANGLE DELAY</a:t>
                      </a:r>
                      <a:endParaRPr lang="en-US" sz="105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ENTER</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ANGLE DELAY</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6063">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500ms</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16" name="TextBox 15"/>
          <p:cNvSpPr txBox="1"/>
          <p:nvPr/>
        </p:nvSpPr>
        <p:spPr>
          <a:xfrm>
            <a:off x="1889916" y="5358416"/>
            <a:ext cx="2217941" cy="1477328"/>
          </a:xfrm>
          <a:prstGeom prst="rect">
            <a:avLst/>
          </a:prstGeom>
          <a:noFill/>
        </p:spPr>
        <p:txBody>
          <a:bodyPr wrap="square" rtlCol="0">
            <a:spAutoFit/>
          </a:bodyPr>
          <a:lstStyle/>
          <a:p>
            <a:r>
              <a:rPr lang="en-US" sz="900" b="1" dirty="0">
                <a:latin typeface="Arial Narrow" panose="020B0606020202030204" pitchFamily="34" charset="0"/>
              </a:rPr>
              <a:t>Allows the user to save </a:t>
            </a:r>
            <a:r>
              <a:rPr lang="en-US" sz="900" b="1" dirty="0" smtClean="0">
                <a:latin typeface="Arial Narrow" panose="020B0606020202030204" pitchFamily="34" charset="0"/>
              </a:rPr>
              <a:t>tool parameters </a:t>
            </a:r>
            <a:r>
              <a:rPr lang="en-US" sz="900" b="1" dirty="0">
                <a:latin typeface="Arial Narrow" panose="020B0606020202030204" pitchFamily="34" charset="0"/>
              </a:rPr>
              <a:t>to </a:t>
            </a:r>
            <a:r>
              <a:rPr lang="en-US" sz="900" b="1" dirty="0" smtClean="0">
                <a:latin typeface="Arial Narrow" panose="020B0606020202030204" pitchFamily="34" charset="0"/>
              </a:rPr>
              <a:t>memory as a Saved Job Profile (SJP), or to </a:t>
            </a:r>
            <a:r>
              <a:rPr lang="en-US" sz="900" b="1" dirty="0">
                <a:latin typeface="Arial Narrow" panose="020B0606020202030204" pitchFamily="34" charset="0"/>
              </a:rPr>
              <a:t>load </a:t>
            </a:r>
            <a:r>
              <a:rPr lang="en-US" sz="900" b="1" dirty="0" smtClean="0">
                <a:latin typeface="Arial Narrow" panose="020B0606020202030204" pitchFamily="34" charset="0"/>
              </a:rPr>
              <a:t>previously saved parameters (SJPs) from memory. The tool can save </a:t>
            </a:r>
            <a:r>
              <a:rPr lang="en-US" sz="900" b="1" dirty="0" smtClean="0">
                <a:latin typeface="Arial Narrow" panose="020B0606020202030204" pitchFamily="34" charset="0"/>
                <a:cs typeface="Arial" panose="020B0604020202020204" pitchFamily="34" charset="0"/>
              </a:rPr>
              <a:t>up to 8 job profiles; each profile includes saved values for TORQUE (T), ANGLE (A), RELEASE (R) and fastener type. </a:t>
            </a:r>
            <a:r>
              <a:rPr lang="en-US" sz="900" b="1" dirty="0">
                <a:latin typeface="Arial Narrow" panose="020B0606020202030204" pitchFamily="34" charset="0"/>
                <a:cs typeface="Arial" panose="020B0604020202020204" pitchFamily="34" charset="0"/>
              </a:rPr>
              <a:t>S</a:t>
            </a:r>
            <a:r>
              <a:rPr lang="en-US" sz="900" b="1" dirty="0" smtClean="0">
                <a:latin typeface="Arial Narrow" panose="020B0606020202030204" pitchFamily="34" charset="0"/>
                <a:cs typeface="Arial" panose="020B0604020202020204" pitchFamily="34" charset="0"/>
              </a:rPr>
              <a:t>croll and select the desired setup values – then select </a:t>
            </a:r>
            <a:r>
              <a:rPr lang="en-US" sz="900" b="1" dirty="0" smtClean="0">
                <a:latin typeface="Arial Narrow" panose="020B0606020202030204" pitchFamily="34" charset="0"/>
                <a:cs typeface="Arial" panose="020B0604020202020204" pitchFamily="34" charset="0"/>
                <a:sym typeface="Wingdings" panose="05000000000000000000" pitchFamily="2" charset="2"/>
              </a:rPr>
              <a:t>, or if saving new setup values select</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  to access submenu to either SAVE or LOAD settings</a:t>
            </a:r>
            <a:endParaRPr lang="en-US" sz="900" b="1" dirty="0" smtClean="0">
              <a:latin typeface="Arial Narrow" panose="020B0606020202030204" pitchFamily="34" charset="0"/>
              <a:cs typeface="Arial" panose="020B0604020202020204" pitchFamily="34" charset="0"/>
            </a:endParaRPr>
          </a:p>
        </p:txBody>
      </p:sp>
      <p:cxnSp>
        <p:nvCxnSpPr>
          <p:cNvPr id="21" name="Straight Connector 20"/>
          <p:cNvCxnSpPr>
            <a:stCxn id="51" idx="3"/>
            <a:endCxn id="22" idx="1"/>
          </p:cNvCxnSpPr>
          <p:nvPr/>
        </p:nvCxnSpPr>
        <p:spPr>
          <a:xfrm>
            <a:off x="3847093" y="4145817"/>
            <a:ext cx="249551" cy="2559"/>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3361167291"/>
              </p:ext>
            </p:extLst>
          </p:nvPr>
        </p:nvGraphicFramePr>
        <p:xfrm>
          <a:off x="4096644" y="2912268"/>
          <a:ext cx="1796134" cy="2472216"/>
        </p:xfrm>
        <a:graphic>
          <a:graphicData uri="http://schemas.openxmlformats.org/drawingml/2006/table">
            <a:tbl>
              <a:tblPr firstRow="1" bandRow="1">
                <a:tableStyleId>{5C22544A-7EE6-4342-B048-85BDC9FD1C3A}</a:tableStyleId>
              </a:tblPr>
              <a:tblGrid>
                <a:gridCol w="570811"/>
                <a:gridCol w="640439"/>
                <a:gridCol w="584884"/>
              </a:tblGrid>
              <a:tr h="25327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MEMORY 0</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289850">
                <a:tc gridSpan="3">
                  <a:txBody>
                    <a:bodyPr/>
                    <a:lstStyle/>
                    <a:p>
                      <a:pPr marL="0" marR="0" indent="0" algn="l" defTabSz="457200" rtl="0" eaLnBrk="1" fontAlgn="auto" latinLnBrk="0" hangingPunct="1">
                        <a:lnSpc>
                          <a:spcPct val="110000"/>
                        </a:lnSpc>
                        <a:spcBef>
                          <a:spcPts val="10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 </a:t>
                      </a:r>
                      <a:r>
                        <a:rPr lang="en-US" sz="1000" b="0" dirty="0" smtClean="0">
                          <a:solidFill>
                            <a:schemeClr val="tx1"/>
                          </a:solidFill>
                          <a:latin typeface="Arial" panose="020B0604020202020204" pitchFamily="34" charset="0"/>
                          <a:cs typeface="Arial" panose="020B0604020202020204" pitchFamily="34" charset="0"/>
                          <a:sym typeface="Wingdings" panose="05000000000000000000" pitchFamily="2" charset="2"/>
                        </a:rPr>
                        <a:t>SAVE settings</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79707">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Torque: 32</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179707">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Angle: 30</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419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Release: 7, HW</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89850">
                <a:tc gridSpan="3">
                  <a:txBody>
                    <a:bodyPr/>
                    <a:lstStyle/>
                    <a:p>
                      <a:pPr marL="0" marR="0" indent="0" algn="l" defTabSz="457200" rtl="0" eaLnBrk="1" fontAlgn="auto" latinLnBrk="0" hangingPunct="1">
                        <a:lnSpc>
                          <a:spcPct val="110000"/>
                        </a:lnSpc>
                        <a:spcBef>
                          <a:spcPts val="100"/>
                        </a:spcBef>
                        <a:spcAft>
                          <a:spcPts val="0"/>
                        </a:spcAft>
                        <a:buClrTx/>
                        <a:buSzTx/>
                        <a:buFontTx/>
                        <a:buNone/>
                        <a:tabLst/>
                        <a:defRPr/>
                      </a:pPr>
                      <a:r>
                        <a:rPr lang="en-US" sz="1600" b="0" dirty="0" smtClean="0">
                          <a:solidFill>
                            <a:schemeClr val="tx1"/>
                          </a:solidFill>
                          <a:latin typeface="Wingdings 3" panose="05040102010807070707" pitchFamily="18" charset="2"/>
                          <a:cs typeface="Arial" panose="020B0604020202020204" pitchFamily="34" charset="0"/>
                          <a:sym typeface="Wingdings" panose="05000000000000000000" pitchFamily="2" charset="2"/>
                        </a:rPr>
                        <a:t></a:t>
                      </a:r>
                      <a:r>
                        <a:rPr lang="en-US" sz="300" b="0" dirty="0" smtClean="0">
                          <a:solidFill>
                            <a:schemeClr val="tx1"/>
                          </a:solidFill>
                          <a:latin typeface="Wingdings 3" panose="05040102010807070707" pitchFamily="18" charset="2"/>
                          <a:cs typeface="Arial" panose="020B0604020202020204" pitchFamily="34" charset="0"/>
                          <a:sym typeface="Wingdings" panose="05000000000000000000" pitchFamily="2" charset="2"/>
                        </a:rPr>
                        <a:t> </a:t>
                      </a:r>
                      <a:r>
                        <a:rPr lang="en-US" sz="1000" b="0" dirty="0" smtClean="0">
                          <a:solidFill>
                            <a:schemeClr val="tx1"/>
                          </a:solidFill>
                          <a:latin typeface="Arial" panose="020B0604020202020204" pitchFamily="34" charset="0"/>
                          <a:cs typeface="Arial" panose="020B0604020202020204" pitchFamily="34" charset="0"/>
                          <a:sym typeface="Wingdings" panose="05000000000000000000" pitchFamily="2" charset="2"/>
                        </a:rPr>
                        <a:t>LOAD settings</a:t>
                      </a:r>
                      <a:endParaRPr lang="en-US" sz="1000" b="0" dirty="0" smtClean="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419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Torque: 250</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4199">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Angle:</a:t>
                      </a:r>
                      <a:r>
                        <a:rPr lang="en-US" sz="1000" b="0" baseline="0" dirty="0" smtClean="0">
                          <a:solidFill>
                            <a:schemeClr val="tx1"/>
                          </a:solidFill>
                          <a:latin typeface="Arial" panose="020B0604020202020204" pitchFamily="34" charset="0"/>
                          <a:cs typeface="Arial" panose="020B0604020202020204" pitchFamily="34" charset="0"/>
                        </a:rPr>
                        <a:t> 0</a:t>
                      </a:r>
                      <a:endParaRPr lang="en-US" sz="1000" b="0" dirty="0" smtClean="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4199">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Release:</a:t>
                      </a:r>
                      <a:r>
                        <a:rPr lang="en-US" sz="1000" b="0" baseline="0" dirty="0" smtClean="0">
                          <a:solidFill>
                            <a:schemeClr val="tx1"/>
                          </a:solidFill>
                          <a:latin typeface="Arial" panose="020B0604020202020204" pitchFamily="34" charset="0"/>
                          <a:cs typeface="Arial" panose="020B0604020202020204" pitchFamily="34" charset="0"/>
                        </a:rPr>
                        <a:t> 7</a:t>
                      </a:r>
                      <a:r>
                        <a:rPr lang="en-US" sz="1000" b="0" dirty="0" smtClean="0">
                          <a:solidFill>
                            <a:schemeClr val="tx1"/>
                          </a:solidFill>
                          <a:latin typeface="Arial" panose="020B0604020202020204" pitchFamily="34" charset="0"/>
                          <a:cs typeface="Arial" panose="020B0604020202020204" pitchFamily="34" charset="0"/>
                        </a:rPr>
                        <a:t>, HW</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75361">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1883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X</a:t>
                      </a:r>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23" name="TextBox 22"/>
          <p:cNvSpPr txBox="1"/>
          <p:nvPr/>
        </p:nvSpPr>
        <p:spPr>
          <a:xfrm>
            <a:off x="4017707" y="5380672"/>
            <a:ext cx="2108422" cy="1477328"/>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The user can SAVE </a:t>
            </a:r>
            <a:r>
              <a:rPr lang="en-US" sz="900" b="1" dirty="0" smtClean="0">
                <a:latin typeface="Arial Narrow" panose="020B0606020202030204" pitchFamily="34" charset="0"/>
                <a:cs typeface="Arial" panose="020B0604020202020204" pitchFamily="34" charset="0"/>
                <a:sym typeface="Wingdings" panose="05000000000000000000" pitchFamily="2" charset="2"/>
              </a:rPr>
              <a:t>the settings currently on the home display – now shown in SAVE settings - by pushing the left button  also adds the profile to the top of JOB PROFILES.  Alternatively the user can LOAD the selected profile – now shown in LOAD settings - by pushing the right button .  Exit without load or save by hitting the center button X. Return to the OPERATION Menu upon completion.</a:t>
            </a:r>
            <a:endParaRPr lang="en-US" sz="900" b="1" dirty="0" smtClean="0">
              <a:latin typeface="Arial Narrow" panose="020B0606020202030204" pitchFamily="34" charset="0"/>
              <a:cs typeface="Arial" panose="020B0604020202020204" pitchFamily="34" charset="0"/>
            </a:endParaRPr>
          </a:p>
        </p:txBody>
      </p:sp>
      <p:sp>
        <p:nvSpPr>
          <p:cNvPr id="25" name="TextBox 24"/>
          <p:cNvSpPr txBox="1"/>
          <p:nvPr/>
        </p:nvSpPr>
        <p:spPr>
          <a:xfrm>
            <a:off x="6105572" y="5396850"/>
            <a:ext cx="2272896" cy="1338828"/>
          </a:xfrm>
          <a:prstGeom prst="rect">
            <a:avLst/>
          </a:prstGeom>
          <a:noFill/>
        </p:spPr>
        <p:txBody>
          <a:bodyPr wrap="square" rtlCol="0">
            <a:spAutoFit/>
          </a:bodyPr>
          <a:lstStyle/>
          <a:p>
            <a:r>
              <a:rPr lang="en-US" sz="900" b="1" dirty="0">
                <a:latin typeface="Arial Narrow" panose="020B0606020202030204" pitchFamily="34" charset="0"/>
                <a:cs typeface="Arial" panose="020B0604020202020204" pitchFamily="34" charset="0"/>
                <a:sym typeface="Wingdings" panose="05000000000000000000" pitchFamily="2" charset="2"/>
              </a:rPr>
              <a:t>Push </a:t>
            </a:r>
            <a:r>
              <a:rPr lang="en-US" sz="900" b="1" dirty="0" smtClean="0">
                <a:latin typeface="Arial Narrow" panose="020B0606020202030204" pitchFamily="34" charset="0"/>
                <a:cs typeface="Arial" panose="020B0604020202020204" pitchFamily="34" charset="0"/>
                <a:sym typeface="Wingdings" panose="05000000000000000000" pitchFamily="2" charset="2"/>
              </a:rPr>
              <a:t>appropriate </a:t>
            </a:r>
            <a:r>
              <a:rPr lang="en-US" sz="900" b="1" dirty="0">
                <a:latin typeface="Arial Narrow" panose="020B0606020202030204" pitchFamily="34" charset="0"/>
                <a:cs typeface="Arial" panose="020B0604020202020204" pitchFamily="34" charset="0"/>
                <a:sym typeface="Wingdings" panose="05000000000000000000" pitchFamily="2" charset="2"/>
              </a:rPr>
              <a:t>button </a:t>
            </a:r>
            <a:r>
              <a:rPr lang="en-US" sz="900" b="1" dirty="0" smtClean="0">
                <a:latin typeface="Arial Narrow" panose="020B0606020202030204" pitchFamily="34" charset="0"/>
                <a:cs typeface="Arial" panose="020B0604020202020204" pitchFamily="34" charset="0"/>
                <a:sym typeface="Wingdings" panose="05000000000000000000" pitchFamily="2" charset="2"/>
              </a:rPr>
              <a:t>  to scroll up or down, push  select fastener type:</a:t>
            </a:r>
          </a:p>
          <a:p>
            <a:endParaRPr lang="en-US" sz="900" b="1" dirty="0" smtClean="0">
              <a:latin typeface="Arial Narrow" panose="020B0606020202030204" pitchFamily="34" charset="0"/>
              <a:cs typeface="Arial" panose="020B0604020202020204" pitchFamily="34" charset="0"/>
            </a:endParaRPr>
          </a:p>
          <a:p>
            <a:r>
              <a:rPr lang="en-US" sz="900" b="1" dirty="0" smtClean="0">
                <a:latin typeface="Arial Narrow" panose="020B0606020202030204" pitchFamily="34" charset="0"/>
                <a:cs typeface="Arial" panose="020B0604020202020204" pitchFamily="34" charset="0"/>
              </a:rPr>
              <a:t>RH </a:t>
            </a:r>
            <a:r>
              <a:rPr lang="en-US" sz="900" dirty="0" smtClean="0">
                <a:latin typeface="Arial Narrow" panose="020B0606020202030204" pitchFamily="34" charset="0"/>
                <a:cs typeface="Arial" panose="020B0604020202020204" pitchFamily="34" charset="0"/>
              </a:rPr>
              <a:t>RIGHT HAND bolts tightened clockwise.</a:t>
            </a:r>
          </a:p>
          <a:p>
            <a:r>
              <a:rPr lang="en-US" sz="900" b="1" dirty="0" smtClean="0">
                <a:latin typeface="Arial Narrow" panose="020B0606020202030204" pitchFamily="34" charset="0"/>
                <a:cs typeface="Arial" panose="020B0604020202020204" pitchFamily="34" charset="0"/>
              </a:rPr>
              <a:t>LH </a:t>
            </a:r>
            <a:r>
              <a:rPr lang="en-US" sz="900" dirty="0" smtClean="0">
                <a:latin typeface="Arial Narrow" panose="020B0606020202030204" pitchFamily="34" charset="0"/>
                <a:cs typeface="Arial" panose="020B0604020202020204" pitchFamily="34" charset="0"/>
              </a:rPr>
              <a:t>LEFT HAND bolts tightened counterclockwise</a:t>
            </a:r>
            <a:r>
              <a:rPr lang="en-US" sz="900" b="1" dirty="0" smtClean="0">
                <a:latin typeface="Arial Narrow" panose="020B0606020202030204" pitchFamily="34" charset="0"/>
                <a:cs typeface="Arial" panose="020B0604020202020204" pitchFamily="34" charset="0"/>
              </a:rPr>
              <a:t>. </a:t>
            </a:r>
          </a:p>
          <a:p>
            <a:r>
              <a:rPr lang="en-US" sz="900" b="1" dirty="0" smtClean="0">
                <a:latin typeface="Arial Narrow" panose="020B0606020202030204" pitchFamily="34" charset="0"/>
                <a:cs typeface="Arial" panose="020B0604020202020204" pitchFamily="34" charset="0"/>
              </a:rPr>
              <a:t>HN </a:t>
            </a:r>
            <a:r>
              <a:rPr lang="en-US" sz="900" dirty="0" smtClean="0">
                <a:latin typeface="Arial Narrow" panose="020B0606020202030204" pitchFamily="34" charset="0"/>
                <a:cs typeface="Arial" panose="020B0604020202020204" pitchFamily="34" charset="0"/>
              </a:rPr>
              <a:t>HYTORC NUT tightened counterclockwise.</a:t>
            </a:r>
          </a:p>
          <a:p>
            <a:r>
              <a:rPr lang="en-US" sz="900" b="1" dirty="0" smtClean="0">
                <a:latin typeface="Arial Narrow" panose="020B0606020202030204" pitchFamily="34" charset="0"/>
                <a:cs typeface="Arial" panose="020B0604020202020204" pitchFamily="34" charset="0"/>
              </a:rPr>
              <a:t>HW </a:t>
            </a:r>
            <a:r>
              <a:rPr lang="en-US" sz="900" dirty="0" smtClean="0">
                <a:latin typeface="Arial Narrow" panose="020B0606020202030204" pitchFamily="34" charset="0"/>
                <a:cs typeface="Arial" panose="020B0604020202020204" pitchFamily="34" charset="0"/>
              </a:rPr>
              <a:t>HYTORC WASHER tightened clockwise.</a:t>
            </a:r>
          </a:p>
          <a:p>
            <a:r>
              <a:rPr lang="en-US" sz="900" b="1" dirty="0" smtClean="0">
                <a:latin typeface="Arial Narrow" panose="020B0606020202030204" pitchFamily="34" charset="0"/>
                <a:cs typeface="Arial" panose="020B0604020202020204" pitchFamily="34" charset="0"/>
              </a:rPr>
              <a:t>Any selection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rPr>
              <a:t>returns users  to OPERATION menu. </a:t>
            </a:r>
          </a:p>
        </p:txBody>
      </p:sp>
      <p:sp>
        <p:nvSpPr>
          <p:cNvPr id="26" name="TextBox 25"/>
          <p:cNvSpPr txBox="1"/>
          <p:nvPr/>
        </p:nvSpPr>
        <p:spPr>
          <a:xfrm>
            <a:off x="8238045" y="5413332"/>
            <a:ext cx="1898585" cy="923330"/>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Allows </a:t>
            </a:r>
            <a:r>
              <a:rPr lang="en-US" sz="900" b="1" dirty="0">
                <a:latin typeface="Arial Narrow" panose="020B0606020202030204" pitchFamily="34" charset="0"/>
                <a:cs typeface="Arial" panose="020B0604020202020204" pitchFamily="34" charset="0"/>
              </a:rPr>
              <a:t>the operator to select the</a:t>
            </a:r>
          </a:p>
          <a:p>
            <a:r>
              <a:rPr lang="en-US" sz="900" b="1" dirty="0">
                <a:latin typeface="Arial Narrow" panose="020B0606020202030204" pitchFamily="34" charset="0"/>
                <a:cs typeface="Arial" panose="020B0604020202020204" pitchFamily="34" charset="0"/>
              </a:rPr>
              <a:t>preferred units of </a:t>
            </a:r>
            <a:r>
              <a:rPr lang="en-US" sz="900" b="1" dirty="0" smtClean="0">
                <a:latin typeface="Arial Narrow" panose="020B0606020202030204" pitchFamily="34" charset="0"/>
                <a:cs typeface="Arial" panose="020B0604020202020204" pitchFamily="34" charset="0"/>
              </a:rPr>
              <a:t>the torque display. Press buttons to scroll </a:t>
            </a:r>
            <a:r>
              <a:rPr lang="en-US" sz="900" b="1" dirty="0" smtClean="0">
                <a:latin typeface="Arial Narrow" panose="020B0606020202030204" pitchFamily="34" charset="0"/>
                <a:cs typeface="Arial" panose="020B0604020202020204" pitchFamily="34" charset="0"/>
                <a:sym typeface="Wingdings" panose="05000000000000000000" pitchFamily="2" charset="2"/>
              </a:rPr>
              <a:t> or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to highlight the desired units , press  to select desired units and return to the OPERATION menu.</a:t>
            </a:r>
            <a:endParaRPr lang="en-US" sz="900" b="1" dirty="0" smtClean="0">
              <a:latin typeface="Arial Narrow" panose="020B0606020202030204" pitchFamily="34" charset="0"/>
              <a:cs typeface="Arial" panose="020B0604020202020204" pitchFamily="34" charset="0"/>
            </a:endParaRPr>
          </a:p>
        </p:txBody>
      </p:sp>
      <p:sp>
        <p:nvSpPr>
          <p:cNvPr id="27" name="TextBox 26"/>
          <p:cNvSpPr txBox="1"/>
          <p:nvPr/>
        </p:nvSpPr>
        <p:spPr>
          <a:xfrm>
            <a:off x="10063673" y="5397930"/>
            <a:ext cx="2184873" cy="1338828"/>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The user can adjust the time delay for applying </a:t>
            </a:r>
            <a:r>
              <a:rPr lang="en-US" sz="900" b="1" dirty="0">
                <a:latin typeface="Arial Narrow" panose="020B0606020202030204" pitchFamily="34" charset="0"/>
                <a:cs typeface="Arial" panose="020B0604020202020204" pitchFamily="34" charset="0"/>
              </a:rPr>
              <a:t>the </a:t>
            </a:r>
            <a:r>
              <a:rPr lang="en-US" sz="900" b="1" dirty="0" smtClean="0">
                <a:latin typeface="Arial Narrow" panose="020B0606020202030204" pitchFamily="34" charset="0"/>
                <a:cs typeface="Arial" panose="020B0604020202020204" pitchFamily="34" charset="0"/>
              </a:rPr>
              <a:t>ANGLE and RELEASE following </a:t>
            </a:r>
            <a:r>
              <a:rPr lang="en-US" sz="900" b="1" dirty="0">
                <a:latin typeface="Arial Narrow" panose="020B0606020202030204" pitchFamily="34" charset="0"/>
                <a:cs typeface="Arial" panose="020B0604020202020204" pitchFamily="34" charset="0"/>
              </a:rPr>
              <a:t>the TORQUE </a:t>
            </a:r>
            <a:r>
              <a:rPr lang="en-US" sz="900" b="1" dirty="0" smtClean="0">
                <a:latin typeface="Arial Narrow" panose="020B0606020202030204" pitchFamily="34" charset="0"/>
                <a:cs typeface="Arial" panose="020B0604020202020204" pitchFamily="34" charset="0"/>
              </a:rPr>
              <a:t>operation – the delay can range from 0ms to 3000ms.  The time delay is applied </a:t>
            </a:r>
            <a:r>
              <a:rPr lang="en-US" sz="900" b="1" dirty="0" smtClean="0">
                <a:latin typeface="Arial Narrow" panose="020B0606020202030204" pitchFamily="34" charset="0"/>
                <a:cs typeface="Arial" panose="020B0604020202020204" pitchFamily="34" charset="0"/>
                <a:sym typeface="Wingdings" panose="05000000000000000000" pitchFamily="2" charset="2"/>
              </a:rPr>
              <a:t>after the TORQUE value by continuing to hold the trigger. Push up button  to increase the delay or down button  to decrease the delay.  Select  to return to the OPERATION menu.</a:t>
            </a:r>
            <a:endParaRPr lang="en-US" sz="900" b="1" dirty="0" smtClean="0">
              <a:latin typeface="Arial Narrow" panose="020B0606020202030204" pitchFamily="34" charset="0"/>
              <a:cs typeface="Arial" panose="020B0604020202020204" pitchFamily="34" charset="0"/>
            </a:endParaRPr>
          </a:p>
        </p:txBody>
      </p:sp>
      <p:sp>
        <p:nvSpPr>
          <p:cNvPr id="28" name="TextBox 27"/>
          <p:cNvSpPr txBox="1"/>
          <p:nvPr/>
        </p:nvSpPr>
        <p:spPr>
          <a:xfrm>
            <a:off x="0" y="662309"/>
            <a:ext cx="12192000"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The Operation menu contains most functions</a:t>
            </a:r>
          </a:p>
          <a:p>
            <a:pPr algn="ctr"/>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 for every-day operation.</a:t>
            </a:r>
          </a:p>
        </p:txBody>
      </p:sp>
      <p:graphicFrame>
        <p:nvGraphicFramePr>
          <p:cNvPr id="29" name="Table 28"/>
          <p:cNvGraphicFramePr>
            <a:graphicFrameLocks noGrp="1"/>
          </p:cNvGraphicFramePr>
          <p:nvPr>
            <p:extLst>
              <p:ext uri="{D42A27DB-BD31-4B8C-83A1-F6EECF244321}">
                <p14:modId xmlns:p14="http://schemas.microsoft.com/office/powerpoint/2010/main" val="4180294876"/>
              </p:ext>
            </p:extLst>
          </p:nvPr>
        </p:nvGraphicFramePr>
        <p:xfrm>
          <a:off x="112223" y="2936059"/>
          <a:ext cx="1711915" cy="2425302"/>
        </p:xfrm>
        <a:graphic>
          <a:graphicData uri="http://schemas.openxmlformats.org/drawingml/2006/table">
            <a:tbl>
              <a:tblPr firstRow="1" bandRow="1">
                <a:tableStyleId>{5C22544A-7EE6-4342-B048-85BDC9FD1C3A}</a:tableStyleId>
              </a:tblPr>
              <a:tblGrid>
                <a:gridCol w="539075"/>
                <a:gridCol w="613008"/>
                <a:gridCol w="559832"/>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anose="020B0604020202020204" pitchFamily="34" charset="0"/>
                          <a:cs typeface="Arial" panose="020B0604020202020204" pitchFamily="34" charset="0"/>
                        </a:rPr>
                        <a:t>ADMIN</a:t>
                      </a:r>
                      <a:endParaRPr lang="en-US" sz="1100" b="1" dirty="0">
                        <a:solidFill>
                          <a:schemeClr val="tx1"/>
                        </a:solidFill>
                        <a:latin typeface="Arial" panose="020B0604020202020204" pitchFamily="34" charset="0"/>
                        <a:cs typeface="Arial" panose="020B0604020202020204" pitchFamily="34" charset="0"/>
                      </a:endParaRPr>
                    </a:p>
                  </a:txBody>
                  <a:tcPr marL="0" marR="0"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ENTER </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UNLOCK CODE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6063">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rgbClr val="FF0000"/>
                          </a:solidFill>
                          <a:latin typeface="Arial" panose="020B0604020202020204" pitchFamily="34" charset="0"/>
                          <a:cs typeface="Arial" panose="020B0604020202020204" pitchFamily="34" charset="0"/>
                        </a:rPr>
                        <a:t>?</a:t>
                      </a:r>
                      <a:r>
                        <a:rPr lang="en-US" sz="1000" b="0" dirty="0" smtClean="0">
                          <a:solidFill>
                            <a:schemeClr val="tx1"/>
                          </a:solidFill>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30" name="Straight Connector 29"/>
          <p:cNvCxnSpPr>
            <a:stCxn id="51" idx="1"/>
            <a:endCxn id="29" idx="3"/>
          </p:cNvCxnSpPr>
          <p:nvPr/>
        </p:nvCxnSpPr>
        <p:spPr>
          <a:xfrm flipH="1">
            <a:off x="1824138" y="4145817"/>
            <a:ext cx="226821" cy="289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385" y="5396790"/>
            <a:ext cx="1977287" cy="1338828"/>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In order to save or load a job profile the user must first enter the  4-digit code to unlock the tool. To enter the code press button </a:t>
            </a:r>
            <a:r>
              <a:rPr lang="en-US" sz="900" b="1" dirty="0" smtClean="0">
                <a:latin typeface="Arial Narrow" panose="020B0606020202030204" pitchFamily="34" charset="0"/>
                <a:cs typeface="Arial" panose="020B0604020202020204" pitchFamily="34" charset="0"/>
                <a:sym typeface="Wingdings" panose="05000000000000000000" pitchFamily="2" charset="2"/>
              </a:rPr>
              <a:t> to increase </a:t>
            </a:r>
            <a:r>
              <a:rPr lang="en-US" sz="900" b="1" dirty="0">
                <a:latin typeface="Arial Narrow" panose="020B0606020202030204" pitchFamily="34" charset="0"/>
                <a:cs typeface="Arial" panose="020B0604020202020204" pitchFamily="34" charset="0"/>
                <a:sym typeface="Wingdings" panose="05000000000000000000" pitchFamily="2" charset="2"/>
              </a:rPr>
              <a:t>the </a:t>
            </a:r>
            <a:r>
              <a:rPr lang="en-US" sz="900" b="1" dirty="0" smtClean="0">
                <a:latin typeface="Arial Narrow" panose="020B0606020202030204" pitchFamily="34" charset="0"/>
                <a:cs typeface="Arial" panose="020B0604020202020204" pitchFamily="34" charset="0"/>
                <a:sym typeface="Wingdings" panose="05000000000000000000" pitchFamily="2" charset="2"/>
              </a:rPr>
              <a:t>digit or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to decrease the digit, press  to advance to the next digit until the correct code is entered (default 0000). When the 4-digit code is entered correctly press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again to JOB PROFILES.</a:t>
            </a:r>
            <a:endParaRPr lang="en-US" sz="900" b="1" dirty="0" smtClean="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812849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972349" y="2760061"/>
            <a:ext cx="8038727" cy="4665"/>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253864" y="1413880"/>
            <a:ext cx="6994956" cy="1231106"/>
          </a:xfrm>
          <a:prstGeom prst="rect">
            <a:avLst/>
          </a:prstGeom>
          <a:noFill/>
        </p:spPr>
        <p:txBody>
          <a:bodyPr wrap="square" rtlCol="0">
            <a:spAutoFit/>
          </a:bodyPr>
          <a:lstStyle/>
          <a:p>
            <a:pPr>
              <a:spcAft>
                <a:spcPts val="300"/>
              </a:spcAft>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green bar highlights the current </a:t>
            </a:r>
            <a:r>
              <a:rPr lang="en-US" sz="1600" dirty="0" smtClean="0">
                <a:latin typeface="Arial" panose="020B0604020202020204" pitchFamily="34" charset="0"/>
                <a:cs typeface="Arial" panose="020B0604020202020204" pitchFamily="34" charset="0"/>
              </a:rPr>
              <a:t>position</a:t>
            </a:r>
          </a:p>
          <a:p>
            <a:pPr>
              <a:spcAft>
                <a:spcPts val="600"/>
              </a:spcAft>
            </a:pPr>
            <a:r>
              <a:rPr lang="en-US" sz="1600" dirty="0" smtClean="0">
                <a:latin typeface="Arial" panose="020B0604020202020204" pitchFamily="34" charset="0"/>
                <a:cs typeface="Arial" panose="020B0604020202020204" pitchFamily="34" charset="0"/>
              </a:rPr>
              <a:t>Push </a:t>
            </a:r>
            <a:r>
              <a:rPr lang="en-US" sz="1600" dirty="0">
                <a:latin typeface="Arial" panose="020B0604020202020204" pitchFamily="34" charset="0"/>
                <a:cs typeface="Arial" panose="020B0604020202020204" pitchFamily="34" charset="0"/>
              </a:rPr>
              <a:t>left button to scroll down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right button to </a:t>
            </a:r>
            <a:r>
              <a:rPr lang="en-US" sz="1600" dirty="0" smtClean="0">
                <a:latin typeface="Arial" panose="020B0604020202020204" pitchFamily="34" charset="0"/>
                <a:cs typeface="Arial" panose="020B0604020202020204" pitchFamily="34" charset="0"/>
              </a:rPr>
              <a:t>scroll up </a:t>
            </a:r>
            <a:r>
              <a:rPr lang="en-US" sz="1600" dirty="0" smtClean="0">
                <a:latin typeface="Arial" panose="020B0604020202020204" pitchFamily="34" charset="0"/>
                <a:cs typeface="Arial" panose="020B0604020202020204" pitchFamily="34" charset="0"/>
                <a:sym typeface="Wingdings" panose="05000000000000000000" pitchFamily="2" charset="2"/>
              </a:rPr>
              <a:t></a:t>
            </a:r>
            <a:endParaRPr lang="en-US" sz="1600" dirty="0">
              <a:latin typeface="Arial" panose="020B0604020202020204" pitchFamily="34" charset="0"/>
              <a:cs typeface="Arial" panose="020B0604020202020204" pitchFamily="34" charset="0"/>
            </a:endParaRPr>
          </a:p>
          <a:p>
            <a:pPr>
              <a:spcAft>
                <a:spcPts val="300"/>
              </a:spcAft>
            </a:pPr>
            <a:r>
              <a:rPr lang="en-US" sz="1600" dirty="0" smtClean="0">
                <a:latin typeface="Arial" panose="020B0604020202020204" pitchFamily="34" charset="0"/>
                <a:cs typeface="Arial" panose="020B0604020202020204" pitchFamily="34" charset="0"/>
              </a:rPr>
              <a:t>Press the center button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smtClean="0">
                <a:latin typeface="Arial" panose="020B0604020202020204" pitchFamily="34" charset="0"/>
                <a:cs typeface="Arial" panose="020B0604020202020204" pitchFamily="34" charset="0"/>
              </a:rPr>
              <a:t> to select and display a sub-menu</a:t>
            </a:r>
          </a:p>
          <a:p>
            <a:pPr>
              <a:spcAft>
                <a:spcPts val="300"/>
              </a:spcAft>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or MAIN MENU to return to Main Menu</a:t>
            </a:r>
            <a:endParaRPr lang="en-US" sz="1600" dirty="0">
              <a:latin typeface="Arial" panose="020B0604020202020204" pitchFamily="34" charset="0"/>
              <a:cs typeface="Arial" panose="020B0604020202020204" pitchFamily="34" charset="0"/>
            </a:endParaRPr>
          </a:p>
        </p:txBody>
      </p:sp>
      <p:cxnSp>
        <p:nvCxnSpPr>
          <p:cNvPr id="55" name="Straight Connector 54"/>
          <p:cNvCxnSpPr/>
          <p:nvPr/>
        </p:nvCxnSpPr>
        <p:spPr>
          <a:xfrm flipV="1">
            <a:off x="974267" y="2571711"/>
            <a:ext cx="0" cy="40663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919283" y="2760061"/>
            <a:ext cx="2267" cy="272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38615"/>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Job Data</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2028287548"/>
              </p:ext>
            </p:extLst>
          </p:nvPr>
        </p:nvGraphicFramePr>
        <p:xfrm>
          <a:off x="149241" y="154380"/>
          <a:ext cx="1796134" cy="2384730"/>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JOB DATA</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JOB SELECT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DATA HISTORY</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GENERATE CSV FILE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MAIN MENU</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414977779"/>
              </p:ext>
            </p:extLst>
          </p:nvPr>
        </p:nvGraphicFramePr>
        <p:xfrm>
          <a:off x="112223" y="2936059"/>
          <a:ext cx="1711915" cy="2444758"/>
        </p:xfrm>
        <a:graphic>
          <a:graphicData uri="http://schemas.openxmlformats.org/drawingml/2006/table">
            <a:tbl>
              <a:tblPr firstRow="1" bandRow="1">
                <a:tableStyleId>{5C22544A-7EE6-4342-B048-85BDC9FD1C3A}</a:tableStyleId>
              </a:tblPr>
              <a:tblGrid>
                <a:gridCol w="539075"/>
                <a:gridCol w="613008"/>
                <a:gridCol w="559832"/>
              </a:tblGrid>
              <a:tr h="29660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anose="020B0604020202020204" pitchFamily="34" charset="0"/>
                          <a:cs typeface="Arial" panose="020B0604020202020204" pitchFamily="34" charset="0"/>
                        </a:rPr>
                        <a:t>ADMIN</a:t>
                      </a:r>
                      <a:endParaRPr lang="en-US" sz="1100" b="1" dirty="0">
                        <a:solidFill>
                          <a:schemeClr val="tx1"/>
                        </a:solidFill>
                        <a:latin typeface="Arial" panose="020B0604020202020204" pitchFamily="34" charset="0"/>
                        <a:cs typeface="Arial" panose="020B0604020202020204" pitchFamily="34" charset="0"/>
                      </a:endParaRPr>
                    </a:p>
                  </a:txBody>
                  <a:tcPr marL="0" marR="0"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69243">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776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92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ENTER </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776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UNLOCK CODE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92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rgbClr val="FF0000"/>
                          </a:solidFill>
                          <a:latin typeface="Arial" panose="020B0604020202020204" pitchFamily="34" charset="0"/>
                          <a:cs typeface="Arial" panose="020B0604020202020204" pitchFamily="34" charset="0"/>
                        </a:rPr>
                        <a:t>?</a:t>
                      </a:r>
                      <a:r>
                        <a:rPr lang="en-US" sz="1000" b="0" dirty="0" smtClean="0">
                          <a:solidFill>
                            <a:schemeClr val="tx1"/>
                          </a:solidFill>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543307">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900" b="0" dirty="0" smtClean="0">
                          <a:solidFill>
                            <a:srgbClr val="0070C0"/>
                          </a:solidFill>
                          <a:latin typeface="Arial" panose="020B0604020202020204" pitchFamily="34" charset="0"/>
                          <a:cs typeface="Arial" panose="020B0604020202020204" pitchFamily="34" charset="0"/>
                        </a:rPr>
                        <a:t>NOTE:</a:t>
                      </a:r>
                      <a:r>
                        <a:rPr lang="en-US" sz="900" b="0" baseline="0" dirty="0" smtClean="0">
                          <a:solidFill>
                            <a:srgbClr val="0070C0"/>
                          </a:solidFill>
                          <a:latin typeface="Arial" panose="020B0604020202020204" pitchFamily="34" charset="0"/>
                          <a:cs typeface="Arial" panose="020B0604020202020204" pitchFamily="34" charset="0"/>
                        </a:rPr>
                        <a:t>  Wrong code returns </a:t>
                      </a:r>
                      <a:endParaRPr lang="en-US" sz="900" b="0" dirty="0" smtClean="0">
                        <a:solidFill>
                          <a:srgbClr val="0070C0"/>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10000"/>
                        </a:lnSpc>
                        <a:spcBef>
                          <a:spcPts val="0"/>
                        </a:spcBef>
                        <a:spcAft>
                          <a:spcPts val="0"/>
                        </a:spcAft>
                        <a:buClrTx/>
                        <a:buSzTx/>
                        <a:buFontTx/>
                        <a:buNone/>
                        <a:tabLst/>
                        <a:defRPr/>
                      </a:pPr>
                      <a:r>
                        <a:rPr lang="en-US" sz="900" b="0" dirty="0" smtClean="0">
                          <a:solidFill>
                            <a:srgbClr val="0070C0"/>
                          </a:solidFill>
                          <a:latin typeface="Arial" panose="020B0604020202020204" pitchFamily="34" charset="0"/>
                          <a:cs typeface="Arial" panose="020B0604020202020204" pitchFamily="34" charset="0"/>
                        </a:rPr>
                        <a:t>user to previous screen.</a:t>
                      </a:r>
                    </a:p>
                    <a:p>
                      <a:pPr marL="0" marR="0" indent="0" algn="ctr" defTabSz="457200" rtl="0" eaLnBrk="1" fontAlgn="auto" latinLnBrk="0" hangingPunct="1">
                        <a:lnSpc>
                          <a:spcPct val="110000"/>
                        </a:lnSpc>
                        <a:spcBef>
                          <a:spcPts val="100"/>
                        </a:spcBef>
                        <a:spcAft>
                          <a:spcPts val="0"/>
                        </a:spcAft>
                        <a:buClrTx/>
                        <a:buSzTx/>
                        <a:buFontTx/>
                        <a:buNone/>
                        <a:tabLst/>
                        <a:defRPr/>
                      </a:pPr>
                      <a:r>
                        <a:rPr lang="en-US" sz="900" b="0" dirty="0" smtClean="0">
                          <a:solidFill>
                            <a:srgbClr val="0070C0"/>
                          </a:solidFill>
                          <a:latin typeface="Arial" panose="020B0604020202020204" pitchFamily="34" charset="0"/>
                          <a:cs typeface="Arial" panose="020B0604020202020204" pitchFamily="34" charset="0"/>
                        </a:rPr>
                        <a:t>No limit on number of attempts.</a:t>
                      </a:r>
                      <a:endParaRPr lang="en-US" sz="900" b="0" dirty="0">
                        <a:solidFill>
                          <a:srgbClr val="0070C0"/>
                        </a:solidFill>
                        <a:latin typeface="Arial" panose="020B0604020202020204" pitchFamily="34" charset="0"/>
                        <a:cs typeface="Arial" panose="020B0604020202020204" pitchFamily="34" charset="0"/>
                      </a:endParaRPr>
                    </a:p>
                  </a:txBody>
                  <a:tcPr marL="0" marR="0"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929">
                <a:tc gridSpan="3">
                  <a:txBody>
                    <a:bodyPr/>
                    <a:lstStyle/>
                    <a:p>
                      <a:pPr marL="0" marR="0" indent="0" algn="l" defTabSz="457200" rtl="0" eaLnBrk="1" fontAlgn="auto" latinLnBrk="0" hangingPunct="1">
                        <a:lnSpc>
                          <a:spcPct val="110000"/>
                        </a:lnSpc>
                        <a:spcBef>
                          <a:spcPts val="100"/>
                        </a:spcBef>
                        <a:spcAft>
                          <a:spcPts val="0"/>
                        </a:spcAft>
                        <a:buClrTx/>
                        <a:buSzTx/>
                        <a:buFontTx/>
                        <a:buNone/>
                        <a:tabLst/>
                        <a:defRPr/>
                      </a:pPr>
                      <a:r>
                        <a:rPr lang="en-US" sz="1000" b="0" dirty="0" smtClean="0">
                          <a:solidFill>
                            <a:srgbClr val="0070C0"/>
                          </a:solidFill>
                          <a:latin typeface="Arial" panose="020B0604020202020204" pitchFamily="34" charset="0"/>
                          <a:cs typeface="Arial" panose="020B0604020202020204" pitchFamily="34" charset="0"/>
                        </a:rPr>
                        <a:t>  </a:t>
                      </a:r>
                      <a:r>
                        <a:rPr lang="en-US" sz="800" b="0" dirty="0" smtClean="0">
                          <a:solidFill>
                            <a:srgbClr val="0070C0"/>
                          </a:solidFill>
                          <a:latin typeface="Arial" panose="020B0604020202020204" pitchFamily="34" charset="0"/>
                          <a:cs typeface="Arial" panose="020B0604020202020204" pitchFamily="34" charset="0"/>
                        </a:rPr>
                        <a:t>See administrator</a:t>
                      </a:r>
                      <a:r>
                        <a:rPr lang="en-US" sz="800" b="0" baseline="0" dirty="0" smtClean="0">
                          <a:solidFill>
                            <a:srgbClr val="0070C0"/>
                          </a:solidFill>
                          <a:latin typeface="Arial" panose="020B0604020202020204" pitchFamily="34" charset="0"/>
                          <a:cs typeface="Arial" panose="020B0604020202020204" pitchFamily="34" charset="0"/>
                        </a:rPr>
                        <a:t> for correct code.</a:t>
                      </a:r>
                      <a:endParaRPr lang="en-US" sz="800" b="0" dirty="0">
                        <a:solidFill>
                          <a:srgbClr val="0070C0"/>
                        </a:solidFill>
                        <a:latin typeface="Arial" panose="020B0604020202020204" pitchFamily="34" charset="0"/>
                        <a:cs typeface="Arial" panose="020B0604020202020204" pitchFamily="34" charset="0"/>
                      </a:endParaRPr>
                    </a:p>
                  </a:txBody>
                  <a:tcPr marL="0" marR="0"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77972">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598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023358672"/>
              </p:ext>
            </p:extLst>
          </p:nvPr>
        </p:nvGraphicFramePr>
        <p:xfrm>
          <a:off x="1992493" y="2944653"/>
          <a:ext cx="1796134" cy="242530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JOB SELECT</a:t>
                      </a:r>
                      <a:endParaRPr lang="en-US" sz="12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JOB NUMBER</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END JOBS</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86063">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8801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797497741"/>
              </p:ext>
            </p:extLst>
          </p:nvPr>
        </p:nvGraphicFramePr>
        <p:xfrm>
          <a:off x="3955208" y="2932179"/>
          <a:ext cx="1796134" cy="245740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2612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ENTER JOB</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NUMBER</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6063">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rgbClr val="FF0000"/>
                          </a:solidFill>
                          <a:latin typeface="Arial" panose="020B0604020202020204" pitchFamily="34" charset="0"/>
                          <a:cs typeface="Arial" panose="020B0604020202020204" pitchFamily="34" charset="0"/>
                        </a:rPr>
                        <a:t>?</a:t>
                      </a:r>
                      <a:r>
                        <a:rPr lang="en-US" sz="1000" b="1" dirty="0" smtClean="0">
                          <a:solidFill>
                            <a:schemeClr val="tx1"/>
                          </a:solidFill>
                          <a:latin typeface="Arial" panose="020B0604020202020204" pitchFamily="34" charset="0"/>
                          <a:cs typeface="Arial" panose="020B0604020202020204" pitchFamily="34" charset="0"/>
                        </a:rPr>
                        <a:t>??</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89442">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9938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42" name="TextBox 41"/>
          <p:cNvSpPr txBox="1"/>
          <p:nvPr/>
        </p:nvSpPr>
        <p:spPr>
          <a:xfrm>
            <a:off x="3871917" y="5413768"/>
            <a:ext cx="2151302" cy="1200329"/>
          </a:xfrm>
          <a:prstGeom prst="rect">
            <a:avLst/>
          </a:prstGeom>
          <a:noFill/>
        </p:spPr>
        <p:txBody>
          <a:bodyPr wrap="square" rtlCol="0">
            <a:spAutoFit/>
          </a:bodyPr>
          <a:lstStyle/>
          <a:p>
            <a:r>
              <a:rPr lang="en-US" sz="800" b="1" dirty="0" smtClean="0">
                <a:latin typeface="Arial Narrow" panose="020B0606020202030204" pitchFamily="34" charset="0"/>
                <a:cs typeface="Arial" panose="020B0604020202020204" pitchFamily="34" charset="0"/>
              </a:rPr>
              <a:t>When START Recording is selected, the user is asked to enter a 3 digit JOB NUMBER (000 to 999) for identifying the data record. To enter the job number </a:t>
            </a:r>
            <a:r>
              <a:rPr lang="en-US" sz="800" b="1" dirty="0">
                <a:latin typeface="Arial Narrow" panose="020B0606020202030204" pitchFamily="34" charset="0"/>
                <a:cs typeface="Arial" panose="020B0604020202020204" pitchFamily="34" charset="0"/>
              </a:rPr>
              <a:t>press </a:t>
            </a:r>
            <a:r>
              <a:rPr lang="en-US" sz="800" b="1" dirty="0" smtClean="0">
                <a:latin typeface="Arial Narrow" panose="020B0606020202030204" pitchFamily="34" charset="0"/>
                <a:cs typeface="Arial" panose="020B0604020202020204" pitchFamily="34" charset="0"/>
                <a:sym typeface="Wingdings" panose="05000000000000000000" pitchFamily="2" charset="2"/>
              </a:rPr>
              <a:t> </a:t>
            </a:r>
            <a:r>
              <a:rPr lang="en-US" sz="800" b="1" dirty="0">
                <a:latin typeface="Arial Narrow" panose="020B0606020202030204" pitchFamily="34" charset="0"/>
                <a:cs typeface="Arial" panose="020B0604020202020204" pitchFamily="34" charset="0"/>
                <a:sym typeface="Wingdings" panose="05000000000000000000" pitchFamily="2" charset="2"/>
              </a:rPr>
              <a:t>to increase the digit or  to decrease the digit, press  to advance to the next digit until the </a:t>
            </a:r>
            <a:r>
              <a:rPr lang="en-US" sz="800" b="1" dirty="0" smtClean="0">
                <a:latin typeface="Arial Narrow" panose="020B0606020202030204" pitchFamily="34" charset="0"/>
                <a:cs typeface="Arial" panose="020B0604020202020204" pitchFamily="34" charset="0"/>
                <a:sym typeface="Wingdings" panose="05000000000000000000" pitchFamily="2" charset="2"/>
              </a:rPr>
              <a:t>code </a:t>
            </a:r>
            <a:r>
              <a:rPr lang="en-US" sz="800" b="1" dirty="0">
                <a:latin typeface="Arial Narrow" panose="020B0606020202030204" pitchFamily="34" charset="0"/>
                <a:cs typeface="Arial" panose="020B0604020202020204" pitchFamily="34" charset="0"/>
                <a:sym typeface="Wingdings" panose="05000000000000000000" pitchFamily="2" charset="2"/>
              </a:rPr>
              <a:t>is </a:t>
            </a:r>
            <a:r>
              <a:rPr lang="en-US" sz="800" b="1" dirty="0" smtClean="0">
                <a:latin typeface="Arial Narrow" panose="020B0606020202030204" pitchFamily="34" charset="0"/>
                <a:cs typeface="Arial" panose="020B0604020202020204" pitchFamily="34" charset="0"/>
                <a:sym typeface="Wingdings" panose="05000000000000000000" pitchFamily="2" charset="2"/>
              </a:rPr>
              <a:t>entered.  Press  to return to the DATA RECORDING menu. The tool is now in the RECORDING MODE and REC is displayed on the home screen.</a:t>
            </a:r>
          </a:p>
        </p:txBody>
      </p:sp>
      <p:cxnSp>
        <p:nvCxnSpPr>
          <p:cNvPr id="43" name="Straight Connector 42"/>
          <p:cNvCxnSpPr>
            <a:stCxn id="40" idx="1"/>
            <a:endCxn id="39" idx="3"/>
          </p:cNvCxnSpPr>
          <p:nvPr/>
        </p:nvCxnSpPr>
        <p:spPr>
          <a:xfrm flipH="1">
            <a:off x="1824138" y="4157304"/>
            <a:ext cx="168355" cy="113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1" idx="1"/>
            <a:endCxn id="40" idx="3"/>
          </p:cNvCxnSpPr>
          <p:nvPr/>
        </p:nvCxnSpPr>
        <p:spPr>
          <a:xfrm flipH="1" flipV="1">
            <a:off x="3788627" y="4157304"/>
            <a:ext cx="166581" cy="357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46" name="Table 45"/>
          <p:cNvGraphicFramePr>
            <a:graphicFrameLocks noGrp="1"/>
          </p:cNvGraphicFramePr>
          <p:nvPr>
            <p:extLst>
              <p:ext uri="{D42A27DB-BD31-4B8C-83A1-F6EECF244321}">
                <p14:modId xmlns:p14="http://schemas.microsoft.com/office/powerpoint/2010/main" val="1625325129"/>
              </p:ext>
            </p:extLst>
          </p:nvPr>
        </p:nvGraphicFramePr>
        <p:xfrm>
          <a:off x="5973070" y="2966950"/>
          <a:ext cx="1796134" cy="2438686"/>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anose="020B0604020202020204" pitchFamily="34" charset="0"/>
                          <a:cs typeface="Arial" panose="020B0604020202020204" pitchFamily="34" charset="0"/>
                        </a:rPr>
                        <a:t>DATA HISTORY</a:t>
                      </a:r>
                      <a:endParaRPr lang="en-US" sz="11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lvl="0" indent="0" algn="l"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jobs: </a:t>
                      </a:r>
                      <a:r>
                        <a:rPr lang="en-US" sz="1000" b="1" dirty="0" smtClean="0">
                          <a:solidFill>
                            <a:srgbClr val="FF0000"/>
                          </a:solidFill>
                          <a:latin typeface="Arial" panose="020B0604020202020204" pitchFamily="34" charset="0"/>
                          <a:cs typeface="Arial" panose="020B0604020202020204" pitchFamily="34" charset="0"/>
                        </a:rPr>
                        <a:t>3 </a:t>
                      </a:r>
                      <a:endParaRPr lang="en-US" sz="1000" b="1"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l"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events: </a:t>
                      </a:r>
                      <a:r>
                        <a:rPr lang="en-US" sz="1000" b="1" dirty="0" smtClean="0">
                          <a:solidFill>
                            <a:srgbClr val="FF0000"/>
                          </a:solidFill>
                          <a:latin typeface="Arial" panose="020B0604020202020204" pitchFamily="34" charset="0"/>
                          <a:cs typeface="Arial" panose="020B0604020202020204" pitchFamily="34" charset="0"/>
                        </a:rPr>
                        <a:t>479</a:t>
                      </a:r>
                      <a:endParaRPr lang="en-US" sz="1000" b="1"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6063">
                <a:tc gridSpan="3">
                  <a:txBody>
                    <a:bodyPr/>
                    <a:lstStyle/>
                    <a:p>
                      <a:pPr marL="0" marR="0" lvl="0" indent="0" algn="l"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current</a:t>
                      </a:r>
                      <a:r>
                        <a:rPr lang="en-US" sz="1000" b="0" baseline="0" dirty="0" smtClean="0">
                          <a:solidFill>
                            <a:schemeClr val="tx1"/>
                          </a:solidFill>
                          <a:latin typeface="Arial" panose="020B0604020202020204" pitchFamily="34" charset="0"/>
                          <a:cs typeface="Arial" panose="020B0604020202020204" pitchFamily="34" charset="0"/>
                        </a:rPr>
                        <a:t> </a:t>
                      </a:r>
                      <a:r>
                        <a:rPr lang="en-US" sz="1000" b="1" baseline="0" dirty="0" smtClean="0">
                          <a:solidFill>
                            <a:srgbClr val="FF0000"/>
                          </a:solidFill>
                          <a:latin typeface="Arial" panose="020B0604020202020204" pitchFamily="34" charset="0"/>
                          <a:cs typeface="Arial" panose="020B0604020202020204" pitchFamily="34" charset="0"/>
                        </a:rPr>
                        <a:t>114</a:t>
                      </a:r>
                      <a:endParaRPr lang="en-US" sz="1000" b="1"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lvl="0" indent="0" algn="l"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     10-22-2016</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l"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      13.51.58</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593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47" name="TextBox 46"/>
          <p:cNvSpPr txBox="1"/>
          <p:nvPr/>
        </p:nvSpPr>
        <p:spPr>
          <a:xfrm>
            <a:off x="5986638" y="5450493"/>
            <a:ext cx="1835843" cy="461665"/>
          </a:xfrm>
          <a:prstGeom prst="rect">
            <a:avLst/>
          </a:prstGeom>
          <a:noFill/>
        </p:spPr>
        <p:txBody>
          <a:bodyPr wrap="square" rtlCol="0">
            <a:spAutoFit/>
          </a:bodyPr>
          <a:lstStyle/>
          <a:p>
            <a:r>
              <a:rPr lang="en-US" sz="800" b="1" dirty="0" smtClean="0">
                <a:latin typeface="Arial" panose="020B0604020202020204" pitchFamily="34" charset="0"/>
                <a:cs typeface="Arial" panose="020B0604020202020204" pitchFamily="34" charset="0"/>
              </a:rPr>
              <a:t>Provides a summary of jobs and events currently being saved in memory.</a:t>
            </a:r>
            <a:endParaRPr lang="en-US" sz="800" b="1" dirty="0">
              <a:latin typeface="Arial" panose="020B0604020202020204" pitchFamily="34" charset="0"/>
              <a:cs typeface="Arial" panose="020B0604020202020204" pitchFamily="34" charset="0"/>
            </a:endParaRPr>
          </a:p>
        </p:txBody>
      </p:sp>
      <p:cxnSp>
        <p:nvCxnSpPr>
          <p:cNvPr id="48" name="Straight Connector 47"/>
          <p:cNvCxnSpPr>
            <a:stCxn id="51" idx="3"/>
          </p:cNvCxnSpPr>
          <p:nvPr/>
        </p:nvCxnSpPr>
        <p:spPr>
          <a:xfrm>
            <a:off x="9909143" y="4135902"/>
            <a:ext cx="204085" cy="0"/>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1" idx="0"/>
          </p:cNvCxnSpPr>
          <p:nvPr/>
        </p:nvCxnSpPr>
        <p:spPr>
          <a:xfrm flipV="1">
            <a:off x="9011076" y="2760061"/>
            <a:ext cx="0" cy="1631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51" name="Table 50"/>
          <p:cNvGraphicFramePr>
            <a:graphicFrameLocks noGrp="1"/>
          </p:cNvGraphicFramePr>
          <p:nvPr>
            <p:extLst>
              <p:ext uri="{D42A27DB-BD31-4B8C-83A1-F6EECF244321}">
                <p14:modId xmlns:p14="http://schemas.microsoft.com/office/powerpoint/2010/main" val="3042301922"/>
              </p:ext>
            </p:extLst>
          </p:nvPr>
        </p:nvGraphicFramePr>
        <p:xfrm>
          <a:off x="8113009" y="2923251"/>
          <a:ext cx="1796134" cy="242530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SELECT</a:t>
                      </a:r>
                      <a:r>
                        <a:rPr lang="en-US" sz="1200" b="1" baseline="0" dirty="0" smtClean="0">
                          <a:solidFill>
                            <a:schemeClr val="tx1"/>
                          </a:solidFill>
                          <a:latin typeface="Arial" panose="020B0604020202020204" pitchFamily="34" charset="0"/>
                          <a:cs typeface="Arial" panose="020B0604020202020204" pitchFamily="34" charset="0"/>
                        </a:rPr>
                        <a:t> JOB NUMBER</a:t>
                      </a:r>
                      <a:endParaRPr lang="en-US" sz="12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JOB#         EVENTS</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rgbClr val="FF0000"/>
                          </a:solidFill>
                          <a:latin typeface="Arial" panose="020B0604020202020204" pitchFamily="34" charset="0"/>
                          <a:cs typeface="Arial" panose="020B0604020202020204" pitchFamily="34" charset="0"/>
                        </a:rPr>
                        <a:t>N/A          00019</a:t>
                      </a:r>
                      <a:endParaRPr lang="en-US" sz="1000" b="1"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6063">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806777323"/>
              </p:ext>
            </p:extLst>
          </p:nvPr>
        </p:nvGraphicFramePr>
        <p:xfrm>
          <a:off x="10113228" y="2976631"/>
          <a:ext cx="1771730" cy="2384730"/>
        </p:xfrm>
        <a:graphic>
          <a:graphicData uri="http://schemas.openxmlformats.org/drawingml/2006/table">
            <a:tbl>
              <a:tblPr firstRow="1" bandRow="1">
                <a:tableStyleId>{5C22544A-7EE6-4342-B048-85BDC9FD1C3A}</a:tableStyleId>
              </a:tblPr>
              <a:tblGrid>
                <a:gridCol w="570811"/>
                <a:gridCol w="640439"/>
                <a:gridCol w="560480"/>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rgbClr val="FF0000"/>
                          </a:solidFill>
                          <a:latin typeface="Arial" panose="020B0604020202020204" pitchFamily="34" charset="0"/>
                          <a:cs typeface="Arial" panose="020B0604020202020204" pitchFamily="34" charset="0"/>
                        </a:rPr>
                        <a:t>Connect USB cable</a:t>
                      </a:r>
                      <a:r>
                        <a:rPr lang="en-US" sz="1000" b="0" baseline="0" dirty="0" smtClean="0">
                          <a:solidFill>
                            <a:srgbClr val="FF0000"/>
                          </a:solidFill>
                          <a:latin typeface="Arial" panose="020B0604020202020204" pitchFamily="34" charset="0"/>
                          <a:cs typeface="Arial" panose="020B0604020202020204" pitchFamily="34" charset="0"/>
                        </a:rPr>
                        <a:t> to</a:t>
                      </a:r>
                      <a:endParaRPr lang="en-US" sz="1000" b="0"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rgbClr val="FF0000"/>
                          </a:solidFill>
                          <a:latin typeface="Arial" panose="020B0604020202020204" pitchFamily="34" charset="0"/>
                          <a:cs typeface="Arial" panose="020B0604020202020204" pitchFamily="34" charset="0"/>
                        </a:rPr>
                        <a:t>Download.  Press any</a:t>
                      </a:r>
                      <a:endParaRPr lang="en-US" sz="1000" b="0"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rgbClr val="FF0000"/>
                          </a:solidFill>
                          <a:latin typeface="Arial" panose="020B0604020202020204" pitchFamily="34" charset="0"/>
                          <a:cs typeface="Arial" panose="020B0604020202020204" pitchFamily="34" charset="0"/>
                        </a:rPr>
                        <a:t>button before disconnecting</a:t>
                      </a:r>
                      <a:endParaRPr lang="en-US" sz="1000" b="0"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53" name="TextBox 52"/>
          <p:cNvSpPr txBox="1"/>
          <p:nvPr/>
        </p:nvSpPr>
        <p:spPr>
          <a:xfrm>
            <a:off x="10011185" y="5415676"/>
            <a:ext cx="2180815" cy="1338828"/>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sym typeface="Wingdings" panose="05000000000000000000" pitchFamily="2" charset="2"/>
              </a:rPr>
              <a:t>The CSV </a:t>
            </a:r>
            <a:r>
              <a:rPr lang="en-US" sz="900" b="1" dirty="0">
                <a:latin typeface="Arial Narrow" panose="020B0606020202030204" pitchFamily="34" charset="0"/>
                <a:cs typeface="Arial" panose="020B0604020202020204" pitchFamily="34" charset="0"/>
                <a:sym typeface="Wingdings" panose="05000000000000000000" pitchFamily="2" charset="2"/>
              </a:rPr>
              <a:t>file will be accessible through a standard USB </a:t>
            </a:r>
            <a:r>
              <a:rPr lang="en-US" sz="900" b="1" dirty="0" smtClean="0">
                <a:latin typeface="Arial Narrow" panose="020B0606020202030204" pitchFamily="34" charset="0"/>
                <a:cs typeface="Arial" panose="020B0604020202020204" pitchFamily="34" charset="0"/>
                <a:sym typeface="Wingdings" panose="05000000000000000000" pitchFamily="2" charset="2"/>
              </a:rPr>
              <a:t>cable connected between the PC (Type A) to the tool (Micro A).  The </a:t>
            </a:r>
            <a:r>
              <a:rPr lang="en-US" sz="900" b="1" dirty="0">
                <a:latin typeface="Arial Narrow" panose="020B0606020202030204" pitchFamily="34" charset="0"/>
                <a:cs typeface="Arial" panose="020B0604020202020204" pitchFamily="34" charset="0"/>
                <a:sym typeface="Wingdings" panose="05000000000000000000" pitchFamily="2" charset="2"/>
              </a:rPr>
              <a:t>tool is </a:t>
            </a:r>
            <a:r>
              <a:rPr lang="en-US" sz="900" b="1" dirty="0" smtClean="0">
                <a:latin typeface="Arial Narrow" panose="020B0606020202030204" pitchFamily="34" charset="0"/>
                <a:cs typeface="Arial" panose="020B0604020202020204" pitchFamily="34" charset="0"/>
                <a:sym typeface="Wingdings" panose="05000000000000000000" pitchFamily="2" charset="2"/>
              </a:rPr>
              <a:t>discovered </a:t>
            </a:r>
            <a:r>
              <a:rPr lang="en-US" sz="900" b="1" dirty="0">
                <a:latin typeface="Arial Narrow" panose="020B0606020202030204" pitchFamily="34" charset="0"/>
                <a:cs typeface="Arial" panose="020B0604020202020204" pitchFamily="34" charset="0"/>
                <a:sym typeface="Wingdings" panose="05000000000000000000" pitchFamily="2" charset="2"/>
              </a:rPr>
              <a:t>by the PC just as any mass storage </a:t>
            </a:r>
            <a:r>
              <a:rPr lang="en-US" sz="900" b="1" dirty="0" smtClean="0">
                <a:latin typeface="Arial Narrow" panose="020B0606020202030204" pitchFamily="34" charset="0"/>
                <a:cs typeface="Arial" panose="020B0604020202020204" pitchFamily="34" charset="0"/>
                <a:sym typeface="Wingdings" panose="05000000000000000000" pitchFamily="2" charset="2"/>
              </a:rPr>
              <a:t>device. </a:t>
            </a:r>
            <a:r>
              <a:rPr lang="en-US" sz="900" b="1" dirty="0" smtClean="0">
                <a:latin typeface="Arial Narrow" panose="020B0606020202030204" pitchFamily="34" charset="0"/>
                <a:cs typeface="Arial" panose="020B0604020202020204" pitchFamily="34" charset="0"/>
              </a:rPr>
              <a:t>When done, press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rPr>
              <a:t>button to exit the GENERATE CSV FILE mode and return to the DATA RECORDING menu. The PC will discover the file and the user can open the file in Excel (default) or text format.</a:t>
            </a:r>
          </a:p>
        </p:txBody>
      </p:sp>
      <p:pic>
        <p:nvPicPr>
          <p:cNvPr id="56" name="Picture 55"/>
          <p:cNvPicPr>
            <a:picLocks noChangeAspect="1"/>
          </p:cNvPicPr>
          <p:nvPr/>
        </p:nvPicPr>
        <p:blipFill rotWithShape="1">
          <a:blip r:embed="rId2">
            <a:extLst>
              <a:ext uri="{28A0092B-C50C-407E-A947-70E740481C1C}">
                <a14:useLocalDpi xmlns:a14="http://schemas.microsoft.com/office/drawing/2010/main" val="0"/>
              </a:ext>
            </a:extLst>
          </a:blip>
          <a:srcRect l="27416" t="27273" r="25902" b="25698"/>
          <a:stretch/>
        </p:blipFill>
        <p:spPr>
          <a:xfrm>
            <a:off x="10611209" y="4078630"/>
            <a:ext cx="745435" cy="904461"/>
          </a:xfrm>
          <a:prstGeom prst="rect">
            <a:avLst/>
          </a:prstGeom>
          <a:effectLst>
            <a:softEdge rad="63500"/>
          </a:effectLst>
        </p:spPr>
      </p:pic>
      <p:sp>
        <p:nvSpPr>
          <p:cNvPr id="28" name="TextBox 27"/>
          <p:cNvSpPr txBox="1"/>
          <p:nvPr/>
        </p:nvSpPr>
        <p:spPr>
          <a:xfrm>
            <a:off x="21385" y="5396790"/>
            <a:ext cx="1977287" cy="1338828"/>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In order to record data the user must first enter the  4-digit UNLOCK CODE to unlock the tool. To enter the code press button </a:t>
            </a:r>
            <a:r>
              <a:rPr lang="en-US" sz="900" b="1" dirty="0" smtClean="0">
                <a:latin typeface="Arial Narrow" panose="020B0606020202030204" pitchFamily="34" charset="0"/>
                <a:cs typeface="Arial" panose="020B0604020202020204" pitchFamily="34" charset="0"/>
                <a:sym typeface="Wingdings" panose="05000000000000000000" pitchFamily="2" charset="2"/>
              </a:rPr>
              <a:t> to increase </a:t>
            </a:r>
            <a:r>
              <a:rPr lang="en-US" sz="900" b="1" dirty="0">
                <a:latin typeface="Arial Narrow" panose="020B0606020202030204" pitchFamily="34" charset="0"/>
                <a:cs typeface="Arial" panose="020B0604020202020204" pitchFamily="34" charset="0"/>
                <a:sym typeface="Wingdings" panose="05000000000000000000" pitchFamily="2" charset="2"/>
              </a:rPr>
              <a:t>the </a:t>
            </a:r>
            <a:r>
              <a:rPr lang="en-US" sz="900" b="1" dirty="0" smtClean="0">
                <a:latin typeface="Arial Narrow" panose="020B0606020202030204" pitchFamily="34" charset="0"/>
                <a:cs typeface="Arial" panose="020B0604020202020204" pitchFamily="34" charset="0"/>
                <a:sym typeface="Wingdings" panose="05000000000000000000" pitchFamily="2" charset="2"/>
              </a:rPr>
              <a:t>digit or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to decrease the digit, press  to advance to the next digit until the correct code is entered (default 0000). When the correct 4-digit code is entered press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again to proceed to SET RECORDING MODE.</a:t>
            </a:r>
            <a:endParaRPr lang="en-US" sz="900" b="1" dirty="0" smtClean="0">
              <a:latin typeface="Arial Narrow" panose="020B0606020202030204" pitchFamily="34" charset="0"/>
              <a:cs typeface="Arial" panose="020B0604020202020204" pitchFamily="34" charset="0"/>
            </a:endParaRPr>
          </a:p>
        </p:txBody>
      </p:sp>
      <p:sp>
        <p:nvSpPr>
          <p:cNvPr id="29" name="TextBox 28"/>
          <p:cNvSpPr txBox="1"/>
          <p:nvPr/>
        </p:nvSpPr>
        <p:spPr>
          <a:xfrm>
            <a:off x="1964309" y="5396790"/>
            <a:ext cx="1850058" cy="923330"/>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User selects to turn Data Recording On “Start” or Off “Stop.” Press the buttons </a:t>
            </a:r>
            <a:r>
              <a:rPr lang="en-US" sz="900" b="1" dirty="0" smtClean="0">
                <a:latin typeface="Arial Narrow" panose="020B0606020202030204" pitchFamily="34" charset="0"/>
                <a:cs typeface="Arial" panose="020B0604020202020204" pitchFamily="34" charset="0"/>
                <a:sym typeface="Wingdings" panose="05000000000000000000" pitchFamily="2" charset="2"/>
              </a:rPr>
              <a:t></a:t>
            </a:r>
            <a:r>
              <a:rPr lang="en-US" sz="900" b="1" dirty="0">
                <a:latin typeface="Arial Narrow" panose="020B0606020202030204" pitchFamily="34" charset="0"/>
                <a:cs typeface="Arial" panose="020B0604020202020204" pitchFamily="34" charset="0"/>
                <a:sym typeface="Wingdings" panose="05000000000000000000" pitchFamily="2" charset="2"/>
              </a:rPr>
              <a:t></a:t>
            </a:r>
            <a:r>
              <a:rPr lang="en-US" sz="900" b="1" dirty="0" smtClean="0">
                <a:latin typeface="Arial Narrow" panose="020B0606020202030204" pitchFamily="34" charset="0"/>
                <a:cs typeface="Arial" panose="020B0604020202020204" pitchFamily="34" charset="0"/>
                <a:sym typeface="Wingdings" panose="05000000000000000000" pitchFamily="2" charset="2"/>
              </a:rPr>
              <a:t> to scroll to START or STOP recording, press  to select RECORDING MODE and return to the DATA RECORDING menu.</a:t>
            </a:r>
            <a:endParaRPr lang="en-US" sz="900" b="1" dirty="0" smtClean="0">
              <a:latin typeface="Arial Narrow" panose="020B0606020202030204" pitchFamily="34" charset="0"/>
              <a:cs typeface="Arial" panose="020B0604020202020204" pitchFamily="34" charset="0"/>
            </a:endParaRPr>
          </a:p>
        </p:txBody>
      </p:sp>
      <p:sp>
        <p:nvSpPr>
          <p:cNvPr id="45" name="TextBox 44"/>
          <p:cNvSpPr txBox="1"/>
          <p:nvPr/>
        </p:nvSpPr>
        <p:spPr>
          <a:xfrm>
            <a:off x="8040667" y="5413768"/>
            <a:ext cx="1940817" cy="784830"/>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Press the buttons </a:t>
            </a:r>
            <a:r>
              <a:rPr lang="en-US" sz="900" b="1" dirty="0" smtClean="0">
                <a:latin typeface="Arial Narrow" panose="020B0606020202030204" pitchFamily="34" charset="0"/>
                <a:cs typeface="Arial" panose="020B0604020202020204" pitchFamily="34" charset="0"/>
                <a:sym typeface="Wingdings" panose="05000000000000000000" pitchFamily="2" charset="2"/>
              </a:rPr>
              <a:t></a:t>
            </a:r>
            <a:r>
              <a:rPr lang="en-US" sz="900" b="1" dirty="0">
                <a:latin typeface="Arial Narrow" panose="020B0606020202030204" pitchFamily="34" charset="0"/>
                <a:cs typeface="Arial" panose="020B0604020202020204" pitchFamily="34" charset="0"/>
                <a:sym typeface="Wingdings" panose="05000000000000000000" pitchFamily="2" charset="2"/>
              </a:rPr>
              <a:t></a:t>
            </a:r>
            <a:r>
              <a:rPr lang="en-US" sz="900" b="1" dirty="0" smtClean="0">
                <a:latin typeface="Arial Narrow" panose="020B0606020202030204" pitchFamily="34" charset="0"/>
                <a:cs typeface="Arial" panose="020B0604020202020204" pitchFamily="34" charset="0"/>
                <a:sym typeface="Wingdings" panose="05000000000000000000" pitchFamily="2" charset="2"/>
              </a:rPr>
              <a:t> to scroll through the job numbers to select the data set you want to download. Press  to select the job number and to generate the CSV file.  </a:t>
            </a:r>
            <a:endParaRPr lang="en-US" sz="900" b="1" dirty="0" smtClean="0">
              <a:latin typeface="Arial Narrow" panose="020B0606020202030204" pitchFamily="34" charset="0"/>
              <a:cs typeface="Arial" panose="020B0604020202020204" pitchFamily="34" charset="0"/>
            </a:endParaRPr>
          </a:p>
        </p:txBody>
      </p:sp>
      <p:sp>
        <p:nvSpPr>
          <p:cNvPr id="25" name="TextBox 24"/>
          <p:cNvSpPr txBox="1"/>
          <p:nvPr/>
        </p:nvSpPr>
        <p:spPr>
          <a:xfrm>
            <a:off x="1" y="640635"/>
            <a:ext cx="12191998"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The Data Recording menu contains settings needed</a:t>
            </a:r>
          </a:p>
          <a:p>
            <a:pPr algn="ctr"/>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 to record and download data from the tool.</a:t>
            </a:r>
          </a:p>
        </p:txBody>
      </p:sp>
    </p:spTree>
    <p:extLst>
      <p:ext uri="{BB962C8B-B14F-4D97-AF65-F5344CB8AC3E}">
        <p14:creationId xmlns:p14="http://schemas.microsoft.com/office/powerpoint/2010/main" val="1985950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267" y="958663"/>
            <a:ext cx="2596896" cy="30419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253" y="1227301"/>
            <a:ext cx="4407408" cy="2670048"/>
          </a:xfrm>
          <a:prstGeom prst="rect">
            <a:avLst/>
          </a:prstGeom>
        </p:spPr>
      </p:pic>
      <p:sp>
        <p:nvSpPr>
          <p:cNvPr id="4" name="TextBox 3"/>
          <p:cNvSpPr txBox="1"/>
          <p:nvPr/>
        </p:nvSpPr>
        <p:spPr>
          <a:xfrm>
            <a:off x="1" y="-2306"/>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Job Data</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4"/>
          <a:stretch>
            <a:fillRect/>
          </a:stretch>
        </p:blipFill>
        <p:spPr>
          <a:xfrm>
            <a:off x="353006" y="4433692"/>
            <a:ext cx="11838994" cy="2057907"/>
          </a:xfrm>
          <a:prstGeom prst="rect">
            <a:avLst/>
          </a:prstGeom>
        </p:spPr>
      </p:pic>
      <p:sp>
        <p:nvSpPr>
          <p:cNvPr id="12" name="TextBox 11"/>
          <p:cNvSpPr txBox="1"/>
          <p:nvPr/>
        </p:nvSpPr>
        <p:spPr>
          <a:xfrm>
            <a:off x="187835" y="4073276"/>
            <a:ext cx="3227718" cy="307777"/>
          </a:xfrm>
          <a:prstGeom prst="rect">
            <a:avLst/>
          </a:prstGeom>
          <a:noFill/>
        </p:spPr>
        <p:txBody>
          <a:bodyPr wrap="square" rtlCol="0">
            <a:spAutoFit/>
          </a:bodyPr>
          <a:lstStyle/>
          <a:p>
            <a:r>
              <a:rPr lang="en-US" sz="1400" b="1" dirty="0" smtClean="0">
                <a:latin typeface="Arial Narrow" panose="020B0606020202030204" pitchFamily="34" charset="0"/>
                <a:cs typeface="Arial" panose="020B0604020202020204" pitchFamily="34" charset="0"/>
              </a:rPr>
              <a:t>Sample CSV file in Excel (default).</a:t>
            </a:r>
          </a:p>
        </p:txBody>
      </p:sp>
      <p:sp>
        <p:nvSpPr>
          <p:cNvPr id="13" name="TextBox 12"/>
          <p:cNvSpPr txBox="1"/>
          <p:nvPr/>
        </p:nvSpPr>
        <p:spPr>
          <a:xfrm>
            <a:off x="4524936" y="1047093"/>
            <a:ext cx="2901100" cy="3293209"/>
          </a:xfrm>
          <a:prstGeom prst="rect">
            <a:avLst/>
          </a:prstGeom>
          <a:noFill/>
        </p:spPr>
        <p:txBody>
          <a:bodyPr wrap="square" rtlCol="0">
            <a:spAutoFit/>
          </a:bodyPr>
          <a:lstStyle/>
          <a:p>
            <a:r>
              <a:rPr lang="en-US" sz="1600" dirty="0" smtClean="0">
                <a:cs typeface="Arial" panose="020B0604020202020204" pitchFamily="34" charset="0"/>
              </a:rPr>
              <a:t>After the CSV file has been generated, the USB cable is connected and the tool is powered ON the LiON gun will automatically </a:t>
            </a:r>
            <a:r>
              <a:rPr lang="en-US" sz="1600" dirty="0">
                <a:cs typeface="Arial" panose="020B0604020202020204" pitchFamily="34" charset="0"/>
              </a:rPr>
              <a:t>be discovered </a:t>
            </a:r>
            <a:r>
              <a:rPr lang="en-US" sz="1600" dirty="0" smtClean="0">
                <a:cs typeface="Arial" panose="020B0604020202020204" pitchFamily="34" charset="0"/>
              </a:rPr>
              <a:t>by the PC just as any other other storage device.</a:t>
            </a:r>
          </a:p>
          <a:p>
            <a:endParaRPr lang="en-US" sz="1600" dirty="0">
              <a:cs typeface="Arial" panose="020B0604020202020204" pitchFamily="34" charset="0"/>
            </a:endParaRPr>
          </a:p>
          <a:p>
            <a:r>
              <a:rPr lang="en-US" sz="1600" dirty="0" smtClean="0">
                <a:cs typeface="Arial" panose="020B0604020202020204" pitchFamily="34" charset="0"/>
              </a:rPr>
              <a:t>If the PC has Excel the CSV file will appear on the PC in Excel format by default and can be opened or saved.</a:t>
            </a:r>
          </a:p>
        </p:txBody>
      </p:sp>
      <p:sp>
        <p:nvSpPr>
          <p:cNvPr id="10" name="TextBox 9"/>
          <p:cNvSpPr txBox="1"/>
          <p:nvPr/>
        </p:nvSpPr>
        <p:spPr>
          <a:xfrm>
            <a:off x="8533424" y="2804932"/>
            <a:ext cx="915376" cy="646331"/>
          </a:xfrm>
          <a:prstGeom prst="rect">
            <a:avLst/>
          </a:prstGeom>
          <a:noFill/>
        </p:spPr>
        <p:txBody>
          <a:bodyPr wrap="square" rtlCol="0">
            <a:spAutoFit/>
          </a:bodyPr>
          <a:lstStyle/>
          <a:p>
            <a:r>
              <a:rPr lang="en-US" sz="1200" dirty="0" smtClean="0">
                <a:cs typeface="Arial" panose="020B0604020202020204" pitchFamily="34" charset="0"/>
              </a:rPr>
              <a:t>USB </a:t>
            </a:r>
          </a:p>
          <a:p>
            <a:r>
              <a:rPr lang="en-US" sz="1200" dirty="0" smtClean="0">
                <a:cs typeface="Arial" panose="020B0604020202020204" pitchFamily="34" charset="0"/>
              </a:rPr>
              <a:t>Micro A</a:t>
            </a:r>
          </a:p>
          <a:p>
            <a:r>
              <a:rPr lang="en-US" sz="1200" dirty="0" smtClean="0">
                <a:cs typeface="Arial" panose="020B0604020202020204" pitchFamily="34" charset="0"/>
              </a:rPr>
              <a:t>Plug</a:t>
            </a:r>
          </a:p>
        </p:txBody>
      </p:sp>
      <p:sp>
        <p:nvSpPr>
          <p:cNvPr id="14" name="TextBox 13"/>
          <p:cNvSpPr txBox="1"/>
          <p:nvPr/>
        </p:nvSpPr>
        <p:spPr>
          <a:xfrm>
            <a:off x="8533424" y="1323619"/>
            <a:ext cx="1274120" cy="461665"/>
          </a:xfrm>
          <a:prstGeom prst="rect">
            <a:avLst/>
          </a:prstGeom>
          <a:noFill/>
        </p:spPr>
        <p:txBody>
          <a:bodyPr wrap="square" rtlCol="0">
            <a:spAutoFit/>
          </a:bodyPr>
          <a:lstStyle/>
          <a:p>
            <a:r>
              <a:rPr lang="en-US" sz="1200" dirty="0" smtClean="0">
                <a:cs typeface="Arial" panose="020B0604020202020204" pitchFamily="34" charset="0"/>
              </a:rPr>
              <a:t>USB Type  A</a:t>
            </a:r>
          </a:p>
          <a:p>
            <a:r>
              <a:rPr lang="en-US" sz="1200" dirty="0" smtClean="0">
                <a:cs typeface="Arial" panose="020B0604020202020204" pitchFamily="34" charset="0"/>
              </a:rPr>
              <a:t>Plug</a:t>
            </a:r>
          </a:p>
        </p:txBody>
      </p:sp>
      <p:sp>
        <p:nvSpPr>
          <p:cNvPr id="15" name="TextBox 14"/>
          <p:cNvSpPr txBox="1"/>
          <p:nvPr/>
        </p:nvSpPr>
        <p:spPr>
          <a:xfrm>
            <a:off x="7377253" y="866885"/>
            <a:ext cx="3227718" cy="307777"/>
          </a:xfrm>
          <a:prstGeom prst="rect">
            <a:avLst/>
          </a:prstGeom>
          <a:noFill/>
        </p:spPr>
        <p:txBody>
          <a:bodyPr wrap="square" rtlCol="0">
            <a:spAutoFit/>
          </a:bodyPr>
          <a:lstStyle/>
          <a:p>
            <a:r>
              <a:rPr lang="en-US" sz="1400" b="1" dirty="0" smtClean="0">
                <a:latin typeface="Arial Narrow" panose="020B0606020202030204" pitchFamily="34" charset="0"/>
                <a:cs typeface="Arial" panose="020B0604020202020204" pitchFamily="34" charset="0"/>
              </a:rPr>
              <a:t>Connect Standard USB Cable</a:t>
            </a:r>
          </a:p>
        </p:txBody>
      </p:sp>
      <p:sp>
        <p:nvSpPr>
          <p:cNvPr id="16" name="TextBox 15"/>
          <p:cNvSpPr txBox="1"/>
          <p:nvPr/>
        </p:nvSpPr>
        <p:spPr>
          <a:xfrm>
            <a:off x="1907944" y="712996"/>
            <a:ext cx="2420557" cy="307777"/>
          </a:xfrm>
          <a:prstGeom prst="rect">
            <a:avLst/>
          </a:prstGeom>
          <a:noFill/>
        </p:spPr>
        <p:txBody>
          <a:bodyPr wrap="square" rtlCol="0">
            <a:spAutoFit/>
          </a:bodyPr>
          <a:lstStyle/>
          <a:p>
            <a:pPr algn="ctr"/>
            <a:r>
              <a:rPr lang="en-US" sz="1400" b="1" dirty="0" smtClean="0">
                <a:latin typeface="Arial Narrow" panose="020B0606020202030204" pitchFamily="34" charset="0"/>
                <a:cs typeface="Arial" panose="020B0604020202020204" pitchFamily="34" charset="0"/>
              </a:rPr>
              <a:t>Recording Indicator</a:t>
            </a:r>
          </a:p>
        </p:txBody>
      </p:sp>
      <p:sp>
        <p:nvSpPr>
          <p:cNvPr id="17" name="TextBox 16"/>
          <p:cNvSpPr txBox="1"/>
          <p:nvPr/>
        </p:nvSpPr>
        <p:spPr>
          <a:xfrm>
            <a:off x="89502" y="874210"/>
            <a:ext cx="1865242" cy="2062103"/>
          </a:xfrm>
          <a:prstGeom prst="rect">
            <a:avLst/>
          </a:prstGeom>
          <a:noFill/>
        </p:spPr>
        <p:txBody>
          <a:bodyPr wrap="square" rtlCol="0">
            <a:spAutoFit/>
          </a:bodyPr>
          <a:lstStyle/>
          <a:p>
            <a:r>
              <a:rPr lang="en-US" sz="1600" dirty="0" smtClean="0">
                <a:cs typeface="Arial" panose="020B0604020202020204" pitchFamily="34" charset="0"/>
              </a:rPr>
              <a:t>When the RECORDING mode is started, the Home Display provides a display of </a:t>
            </a:r>
            <a:r>
              <a:rPr lang="en-US" sz="1600" dirty="0" smtClean="0">
                <a:solidFill>
                  <a:srgbClr val="FF0000"/>
                </a:solidFill>
                <a:cs typeface="Arial" panose="020B0604020202020204" pitchFamily="34" charset="0"/>
              </a:rPr>
              <a:t>JOB ON</a:t>
            </a:r>
            <a:r>
              <a:rPr lang="en-US" sz="1600" dirty="0" smtClean="0">
                <a:cs typeface="Arial" panose="020B0604020202020204" pitchFamily="34" charset="0"/>
              </a:rPr>
              <a:t> </a:t>
            </a:r>
          </a:p>
          <a:p>
            <a:r>
              <a:rPr lang="en-US" sz="1600" dirty="0" smtClean="0">
                <a:cs typeface="Arial" panose="020B0604020202020204" pitchFamily="34" charset="0"/>
              </a:rPr>
              <a:t>and the</a:t>
            </a:r>
          </a:p>
          <a:p>
            <a:r>
              <a:rPr lang="en-US" sz="1600" dirty="0" smtClean="0">
                <a:solidFill>
                  <a:srgbClr val="FF0000"/>
                </a:solidFill>
                <a:cs typeface="Arial" panose="020B0604020202020204" pitchFamily="34" charset="0"/>
              </a:rPr>
              <a:t>Job Number</a:t>
            </a:r>
          </a:p>
        </p:txBody>
      </p:sp>
      <p:cxnSp>
        <p:nvCxnSpPr>
          <p:cNvPr id="18" name="Straight Connector 17"/>
          <p:cNvCxnSpPr/>
          <p:nvPr/>
        </p:nvCxnSpPr>
        <p:spPr>
          <a:xfrm flipH="1" flipV="1">
            <a:off x="1317248" y="2276408"/>
            <a:ext cx="2098305" cy="346395"/>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417480" y="2804932"/>
            <a:ext cx="1641324" cy="0"/>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580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1243968" y="2704057"/>
            <a:ext cx="5516343" cy="2274"/>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760311" y="2704663"/>
            <a:ext cx="2267" cy="272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 y="-16375"/>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System</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cxnSp>
        <p:nvCxnSpPr>
          <p:cNvPr id="46" name="Straight Connector 45"/>
          <p:cNvCxnSpPr/>
          <p:nvPr/>
        </p:nvCxnSpPr>
        <p:spPr>
          <a:xfrm flipV="1">
            <a:off x="1217622" y="2498667"/>
            <a:ext cx="0" cy="41078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277664" y="1357692"/>
            <a:ext cx="6169923" cy="1231106"/>
          </a:xfrm>
          <a:prstGeom prst="rect">
            <a:avLst/>
          </a:prstGeom>
          <a:noFill/>
        </p:spPr>
        <p:txBody>
          <a:bodyPr wrap="square" rtlCol="0">
            <a:spAutoFit/>
          </a:bodyPr>
          <a:lstStyle/>
          <a:p>
            <a:pPr>
              <a:spcAft>
                <a:spcPts val="300"/>
              </a:spcAft>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green bar highlights the current </a:t>
            </a:r>
            <a:r>
              <a:rPr lang="en-US" sz="1600" dirty="0" smtClean="0">
                <a:latin typeface="Arial" panose="020B0604020202020204" pitchFamily="34" charset="0"/>
                <a:cs typeface="Arial" panose="020B0604020202020204" pitchFamily="34" charset="0"/>
              </a:rPr>
              <a:t>position</a:t>
            </a:r>
          </a:p>
          <a:p>
            <a:pPr>
              <a:spcAft>
                <a:spcPts val="600"/>
              </a:spcAft>
            </a:pPr>
            <a:r>
              <a:rPr lang="en-US" sz="1600" dirty="0" smtClean="0">
                <a:latin typeface="Arial" panose="020B0604020202020204" pitchFamily="34" charset="0"/>
                <a:cs typeface="Arial" panose="020B0604020202020204" pitchFamily="34" charset="0"/>
              </a:rPr>
              <a:t>Push </a:t>
            </a:r>
            <a:r>
              <a:rPr lang="en-US" sz="1600" dirty="0">
                <a:latin typeface="Arial" panose="020B0604020202020204" pitchFamily="34" charset="0"/>
                <a:cs typeface="Arial" panose="020B0604020202020204" pitchFamily="34" charset="0"/>
              </a:rPr>
              <a:t>left button to scroll down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right button to </a:t>
            </a:r>
            <a:r>
              <a:rPr lang="en-US" sz="1600" dirty="0" smtClean="0">
                <a:latin typeface="Arial" panose="020B0604020202020204" pitchFamily="34" charset="0"/>
                <a:cs typeface="Arial" panose="020B0604020202020204" pitchFamily="34" charset="0"/>
              </a:rPr>
              <a:t>scroll up </a:t>
            </a:r>
            <a:r>
              <a:rPr lang="en-US" sz="1600" dirty="0" smtClean="0">
                <a:latin typeface="Arial" panose="020B0604020202020204" pitchFamily="34" charset="0"/>
                <a:cs typeface="Arial" panose="020B0604020202020204" pitchFamily="34" charset="0"/>
                <a:sym typeface="Wingdings" panose="05000000000000000000" pitchFamily="2" charset="2"/>
              </a:rPr>
              <a:t></a:t>
            </a:r>
            <a:endParaRPr lang="en-US" sz="1600" dirty="0">
              <a:latin typeface="Arial" panose="020B0604020202020204" pitchFamily="34" charset="0"/>
              <a:cs typeface="Arial" panose="020B0604020202020204" pitchFamily="34" charset="0"/>
            </a:endParaRPr>
          </a:p>
          <a:p>
            <a:pPr>
              <a:spcAft>
                <a:spcPts val="300"/>
              </a:spcAft>
            </a:pPr>
            <a:r>
              <a:rPr lang="en-US" sz="1600" dirty="0" smtClean="0">
                <a:latin typeface="Arial" panose="020B0604020202020204" pitchFamily="34" charset="0"/>
                <a:cs typeface="Arial" panose="020B0604020202020204" pitchFamily="34" charset="0"/>
              </a:rPr>
              <a:t>Press the center button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smtClean="0">
                <a:latin typeface="Arial" panose="020B0604020202020204" pitchFamily="34" charset="0"/>
                <a:cs typeface="Arial" panose="020B0604020202020204" pitchFamily="34" charset="0"/>
              </a:rPr>
              <a:t> to select and display a sub-menu</a:t>
            </a:r>
          </a:p>
          <a:p>
            <a:pPr>
              <a:spcAft>
                <a:spcPts val="300"/>
              </a:spcAft>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or select MAIN MENU to return to Main Menu</a:t>
            </a:r>
            <a:endParaRPr lang="en-US" sz="1600" dirty="0">
              <a:latin typeface="Arial" panose="020B0604020202020204" pitchFamily="34"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529437514"/>
              </p:ext>
            </p:extLst>
          </p:nvPr>
        </p:nvGraphicFramePr>
        <p:xfrm>
          <a:off x="319555" y="2921143"/>
          <a:ext cx="1796134" cy="2384730"/>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SYSTEM INFO</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MDC FW ref: 1.00</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MDC HW rev: 1.00</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UIC FW rev: 1.00 A</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UIC WH rev: 1.00</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X</a:t>
                      </a:r>
                      <a:endPar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T="0" marB="0">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X</a:t>
                      </a:r>
                      <a:endPar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X</a:t>
                      </a:r>
                      <a:endPar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T="0" marB="0">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17" name="TextBox 16"/>
          <p:cNvSpPr txBox="1"/>
          <p:nvPr/>
        </p:nvSpPr>
        <p:spPr>
          <a:xfrm>
            <a:off x="2852022" y="5369009"/>
            <a:ext cx="2741953" cy="1338828"/>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Provides capability to orient the display in normal or inverted mode:</a:t>
            </a:r>
          </a:p>
          <a:p>
            <a:endParaRPr lang="en-US" sz="900" b="1" dirty="0" smtClean="0">
              <a:latin typeface="Arial Narrow" panose="020B0606020202030204" pitchFamily="34" charset="0"/>
              <a:cs typeface="Arial" panose="020B0604020202020204" pitchFamily="34" charset="0"/>
            </a:endParaRPr>
          </a:p>
          <a:p>
            <a:r>
              <a:rPr lang="en-US" sz="900" b="1" dirty="0" smtClean="0">
                <a:latin typeface="Arial Narrow" panose="020B0606020202030204" pitchFamily="34" charset="0"/>
                <a:cs typeface="Arial" panose="020B0604020202020204" pitchFamily="34" charset="0"/>
              </a:rPr>
              <a:t>NORMAL </a:t>
            </a:r>
            <a:r>
              <a:rPr lang="en-US" sz="900" dirty="0">
                <a:latin typeface="Arial Narrow" panose="020B0606020202030204" pitchFamily="34" charset="0"/>
              </a:rPr>
              <a:t>S</a:t>
            </a:r>
            <a:r>
              <a:rPr lang="en-US" sz="900" dirty="0" smtClean="0">
                <a:latin typeface="Arial Narrow" panose="020B0606020202030204" pitchFamily="34" charset="0"/>
              </a:rPr>
              <a:t>creen </a:t>
            </a:r>
            <a:r>
              <a:rPr lang="en-US" sz="900" dirty="0">
                <a:latin typeface="Arial Narrow" panose="020B0606020202030204" pitchFamily="34" charset="0"/>
              </a:rPr>
              <a:t>is legible when battery is down</a:t>
            </a:r>
            <a:r>
              <a:rPr lang="en-US" sz="900" dirty="0" smtClean="0">
                <a:latin typeface="Arial Narrow" panose="020B0606020202030204" pitchFamily="34" charset="0"/>
              </a:rPr>
              <a:t>.</a:t>
            </a:r>
          </a:p>
          <a:p>
            <a:r>
              <a:rPr lang="en-US" sz="900" b="1" dirty="0" smtClean="0">
                <a:latin typeface="Arial Narrow" panose="020B0606020202030204" pitchFamily="34" charset="0"/>
                <a:cs typeface="Arial" panose="020B0604020202020204" pitchFamily="34" charset="0"/>
              </a:rPr>
              <a:t>INVERT </a:t>
            </a:r>
            <a:r>
              <a:rPr lang="en-US" sz="900" dirty="0">
                <a:latin typeface="Arial Narrow" panose="020B0606020202030204" pitchFamily="34" charset="0"/>
              </a:rPr>
              <a:t>S</a:t>
            </a:r>
            <a:r>
              <a:rPr lang="en-US" sz="900" dirty="0" smtClean="0">
                <a:latin typeface="Arial Narrow" panose="020B0606020202030204" pitchFamily="34" charset="0"/>
              </a:rPr>
              <a:t>creen </a:t>
            </a:r>
            <a:r>
              <a:rPr lang="en-US" sz="900" dirty="0">
                <a:latin typeface="Arial Narrow" panose="020B0606020202030204" pitchFamily="34" charset="0"/>
              </a:rPr>
              <a:t>is legible when battery is up.</a:t>
            </a:r>
            <a:endParaRPr lang="en-US" sz="900" b="1" dirty="0" smtClean="0">
              <a:latin typeface="Arial Narrow" panose="020B0606020202030204" pitchFamily="34" charset="0"/>
              <a:cs typeface="Arial" panose="020B0604020202020204" pitchFamily="34" charset="0"/>
            </a:endParaRPr>
          </a:p>
          <a:p>
            <a:r>
              <a:rPr lang="en-US" sz="900" b="1" dirty="0" smtClean="0">
                <a:latin typeface="Arial Narrow" panose="020B0606020202030204" pitchFamily="34" charset="0"/>
                <a:cs typeface="Arial" panose="020B0604020202020204" pitchFamily="34" charset="0"/>
              </a:rPr>
              <a:t>INVERT FOR CAL </a:t>
            </a:r>
            <a:r>
              <a:rPr lang="en-US" sz="900" dirty="0" smtClean="0">
                <a:latin typeface="Arial Narrow" panose="020B0606020202030204" pitchFamily="34" charset="0"/>
              </a:rPr>
              <a:t>Inverted for calibration</a:t>
            </a:r>
            <a:endParaRPr lang="en-US" sz="900" b="1" dirty="0">
              <a:latin typeface="Arial Narrow" panose="020B0606020202030204" pitchFamily="34" charset="0"/>
              <a:cs typeface="Arial" panose="020B0604020202020204" pitchFamily="34" charset="0"/>
            </a:endParaRPr>
          </a:p>
          <a:p>
            <a:r>
              <a:rPr lang="en-US" sz="900" b="1" dirty="0" smtClean="0">
                <a:latin typeface="Arial Narrow" panose="020B0606020202030204" pitchFamily="34" charset="0"/>
                <a:cs typeface="Arial" panose="020B0604020202020204" pitchFamily="34" charset="0"/>
              </a:rPr>
              <a:t>Scroll down</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rPr>
              <a:t> or scroll up </a:t>
            </a:r>
            <a:r>
              <a:rPr lang="en-US" sz="900" b="1" dirty="0" smtClean="0">
                <a:latin typeface="Arial Narrow" panose="020B0606020202030204" pitchFamily="34" charset="0"/>
                <a:cs typeface="Arial" panose="020B0604020202020204" pitchFamily="34" charset="0"/>
                <a:sym typeface="Wingdings" panose="05000000000000000000" pitchFamily="2" charset="2"/>
              </a:rPr>
              <a:t> to reach desired orientation for the display and push  to select the orientation and </a:t>
            </a:r>
            <a:r>
              <a:rPr lang="en-US" sz="900" b="1" dirty="0">
                <a:latin typeface="Arial Narrow" panose="020B0606020202030204" pitchFamily="34" charset="0"/>
                <a:cs typeface="Arial" panose="020B0604020202020204" pitchFamily="34" charset="0"/>
                <a:sym typeface="Wingdings" panose="05000000000000000000" pitchFamily="2" charset="2"/>
              </a:rPr>
              <a:t>return to the SYSTEM SETTINGS </a:t>
            </a:r>
            <a:r>
              <a:rPr lang="en-US" sz="900" b="1" dirty="0" smtClean="0">
                <a:latin typeface="Arial Narrow" panose="020B0606020202030204" pitchFamily="34" charset="0"/>
                <a:cs typeface="Arial" panose="020B0604020202020204" pitchFamily="34" charset="0"/>
                <a:sym typeface="Wingdings" panose="05000000000000000000" pitchFamily="2" charset="2"/>
              </a:rPr>
              <a:t>menu</a:t>
            </a:r>
            <a:endParaRPr lang="en-US" sz="900" b="1" dirty="0" smtClean="0">
              <a:latin typeface="Arial Narrow" panose="020B060602020203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952136670"/>
              </p:ext>
            </p:extLst>
          </p:nvPr>
        </p:nvGraphicFramePr>
        <p:xfrm>
          <a:off x="3013757" y="2943707"/>
          <a:ext cx="1796134" cy="242530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DISPLAY ROTATION</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NORMAL</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INVERT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INVERT FOR CAL.</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dirty="0"/>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20" name="Straight Connector 19"/>
          <p:cNvCxnSpPr/>
          <p:nvPr/>
        </p:nvCxnSpPr>
        <p:spPr>
          <a:xfrm flipV="1">
            <a:off x="3934684" y="2712667"/>
            <a:ext cx="0" cy="1939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96313" y="5428092"/>
            <a:ext cx="2272650" cy="1061829"/>
          </a:xfrm>
          <a:prstGeom prst="rect">
            <a:avLst/>
          </a:prstGeom>
          <a:noFill/>
        </p:spPr>
        <p:txBody>
          <a:bodyPr wrap="square" rtlCol="0">
            <a:spAutoFit/>
          </a:bodyPr>
          <a:lstStyle/>
          <a:p>
            <a:r>
              <a:rPr lang="en-US" sz="900" b="1" dirty="0">
                <a:latin typeface="Arial Narrow" panose="020B0606020202030204" pitchFamily="34" charset="0"/>
                <a:cs typeface="Arial" panose="020B0604020202020204" pitchFamily="34" charset="0"/>
              </a:rPr>
              <a:t>The user can optionally </a:t>
            </a:r>
            <a:r>
              <a:rPr lang="en-US" sz="900" b="1" dirty="0" smtClean="0">
                <a:latin typeface="Arial Narrow" panose="020B0606020202030204" pitchFamily="34" charset="0"/>
                <a:cs typeface="Arial" panose="020B0604020202020204" pitchFamily="34" charset="0"/>
              </a:rPr>
              <a:t>enable or disable the beeper.  Press </a:t>
            </a:r>
            <a:r>
              <a:rPr lang="en-US" sz="900" b="1" dirty="0">
                <a:latin typeface="Arial Narrow" panose="020B0606020202030204" pitchFamily="34" charset="0"/>
                <a:cs typeface="Arial" panose="020B0604020202020204" pitchFamily="34" charset="0"/>
              </a:rPr>
              <a:t>buttons to scroll </a:t>
            </a:r>
            <a:r>
              <a:rPr lang="en-US" sz="900" b="1" dirty="0">
                <a:latin typeface="Arial Narrow" panose="020B0606020202030204" pitchFamily="34" charset="0"/>
                <a:cs typeface="Arial" panose="020B0604020202020204" pitchFamily="34" charset="0"/>
                <a:sym typeface="Wingdings" panose="05000000000000000000" pitchFamily="2" charset="2"/>
              </a:rPr>
              <a:t> or  to highlight the </a:t>
            </a:r>
            <a:r>
              <a:rPr lang="en-US" sz="900" b="1" dirty="0" smtClean="0">
                <a:latin typeface="Arial Narrow" panose="020B0606020202030204" pitchFamily="34" charset="0"/>
                <a:cs typeface="Arial" panose="020B0604020202020204" pitchFamily="34" charset="0"/>
                <a:sym typeface="Wingdings" panose="05000000000000000000" pitchFamily="2" charset="2"/>
              </a:rPr>
              <a:t>desired state for the beeper, </a:t>
            </a:r>
            <a:r>
              <a:rPr lang="en-US" sz="900" b="1" dirty="0">
                <a:latin typeface="Arial Narrow" panose="020B0606020202030204" pitchFamily="34" charset="0"/>
                <a:cs typeface="Arial" panose="020B0604020202020204" pitchFamily="34" charset="0"/>
                <a:sym typeface="Wingdings" panose="05000000000000000000" pitchFamily="2" charset="2"/>
              </a:rPr>
              <a:t>press  to select </a:t>
            </a:r>
            <a:r>
              <a:rPr lang="en-US" sz="900" b="1" dirty="0" smtClean="0">
                <a:latin typeface="Arial Narrow" panose="020B0606020202030204" pitchFamily="34" charset="0"/>
                <a:cs typeface="Arial" panose="020B0604020202020204" pitchFamily="34" charset="0"/>
                <a:sym typeface="Wingdings" panose="05000000000000000000" pitchFamily="2" charset="2"/>
              </a:rPr>
              <a:t>beep OFF or ON and </a:t>
            </a:r>
            <a:r>
              <a:rPr lang="en-US" sz="900" b="1" dirty="0">
                <a:latin typeface="Arial Narrow" panose="020B0606020202030204" pitchFamily="34" charset="0"/>
                <a:cs typeface="Arial" panose="020B0604020202020204" pitchFamily="34" charset="0"/>
                <a:sym typeface="Wingdings" panose="05000000000000000000" pitchFamily="2" charset="2"/>
              </a:rPr>
              <a:t>return to the ADMIN menu</a:t>
            </a:r>
            <a:r>
              <a:rPr lang="en-US" sz="900" b="1" dirty="0" smtClean="0">
                <a:latin typeface="Arial Narrow" panose="020B0606020202030204" pitchFamily="34" charset="0"/>
                <a:cs typeface="Arial" panose="020B0604020202020204" pitchFamily="34" charset="0"/>
                <a:sym typeface="Wingdings" panose="05000000000000000000" pitchFamily="2" charset="2"/>
              </a:rPr>
              <a:t>. If turned on the beeper will sound 1 time for each successful operation and 4 times to indicate an error.</a:t>
            </a:r>
            <a:endParaRPr lang="en-US" sz="900" b="1" dirty="0">
              <a:latin typeface="Arial Narrow" panose="020B060602020203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4082208136"/>
              </p:ext>
            </p:extLst>
          </p:nvPr>
        </p:nvGraphicFramePr>
        <p:xfrm>
          <a:off x="5864511" y="2922992"/>
          <a:ext cx="1796134" cy="242530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BEEPER</a:t>
                      </a:r>
                      <a:endParaRPr lang="en-US" sz="12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OFF</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ON</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86063">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30" name="TextBox 29"/>
          <p:cNvSpPr txBox="1"/>
          <p:nvPr/>
        </p:nvSpPr>
        <p:spPr>
          <a:xfrm>
            <a:off x="246257" y="5369009"/>
            <a:ext cx="2031407" cy="784830"/>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Displays Firmware (FW) and Hardware (HW) versions for MDC (Motor Drive Control) And UIC (User Interface Control). Press any button to return to SYSTEM menu.</a:t>
            </a:r>
          </a:p>
        </p:txBody>
      </p:sp>
      <p:sp>
        <p:nvSpPr>
          <p:cNvPr id="15" name="TextBox 14"/>
          <p:cNvSpPr txBox="1"/>
          <p:nvPr/>
        </p:nvSpPr>
        <p:spPr>
          <a:xfrm>
            <a:off x="1" y="640635"/>
            <a:ext cx="12191998"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The System menu contains additional settings</a:t>
            </a:r>
          </a:p>
          <a:p>
            <a:pPr algn="ctr"/>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 for tool configuration.</a:t>
            </a:r>
          </a:p>
        </p:txBody>
      </p:sp>
      <p:graphicFrame>
        <p:nvGraphicFramePr>
          <p:cNvPr id="21" name="Table 20"/>
          <p:cNvGraphicFramePr>
            <a:graphicFrameLocks noGrp="1"/>
          </p:cNvGraphicFramePr>
          <p:nvPr>
            <p:extLst>
              <p:ext uri="{D42A27DB-BD31-4B8C-83A1-F6EECF244321}">
                <p14:modId xmlns:p14="http://schemas.microsoft.com/office/powerpoint/2010/main" val="4079790170"/>
              </p:ext>
            </p:extLst>
          </p:nvPr>
        </p:nvGraphicFramePr>
        <p:xfrm>
          <a:off x="319554" y="99308"/>
          <a:ext cx="1796134" cy="2398114"/>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SYSTEM</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SYSTEM INFO</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DISPLAY</a:t>
                      </a:r>
                      <a:r>
                        <a:rPr lang="en-US" sz="1000" b="0" baseline="0" dirty="0" smtClean="0">
                          <a:solidFill>
                            <a:schemeClr val="tx1"/>
                          </a:solidFill>
                          <a:latin typeface="Arial" panose="020B0604020202020204" pitchFamily="34" charset="0"/>
                          <a:cs typeface="Arial" panose="020B0604020202020204" pitchFamily="34" charset="0"/>
                        </a:rPr>
                        <a:t> ROTATION</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BEEPER</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rgbClr val="0070C0"/>
                          </a:solidFill>
                          <a:latin typeface="Arial" panose="020B0604020202020204" pitchFamily="34" charset="0"/>
                          <a:cs typeface="Arial" panose="020B0604020202020204" pitchFamily="34" charset="0"/>
                        </a:rPr>
                        <a:t>DEBUG: CAL*</a:t>
                      </a:r>
                      <a:endParaRPr lang="en-US" sz="1000" b="0" dirty="0">
                        <a:solidFill>
                          <a:srgbClr val="0070C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rgbClr val="0070C0"/>
                          </a:solidFill>
                          <a:latin typeface="Arial" panose="020B0604020202020204" pitchFamily="34" charset="0"/>
                          <a:cs typeface="Arial" panose="020B0604020202020204" pitchFamily="34" charset="0"/>
                        </a:rPr>
                        <a:t>DEBUG: TRIG*</a:t>
                      </a:r>
                      <a:endParaRPr lang="en-US" sz="1000" b="0" dirty="0">
                        <a:solidFill>
                          <a:srgbClr val="0070C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MAIN</a:t>
                      </a:r>
                      <a:r>
                        <a:rPr lang="en-US" sz="1000" b="0" baseline="0" dirty="0" smtClean="0">
                          <a:solidFill>
                            <a:schemeClr val="tx1"/>
                          </a:solidFill>
                          <a:latin typeface="Arial" panose="020B0604020202020204" pitchFamily="34" charset="0"/>
                          <a:cs typeface="Arial" panose="020B0604020202020204" pitchFamily="34" charset="0"/>
                        </a:rPr>
                        <a:t> MENU</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16" name="TextBox 15"/>
          <p:cNvSpPr txBox="1"/>
          <p:nvPr/>
        </p:nvSpPr>
        <p:spPr>
          <a:xfrm>
            <a:off x="8063304" y="1434049"/>
            <a:ext cx="4128695" cy="738664"/>
          </a:xfrm>
          <a:prstGeom prst="rect">
            <a:avLst/>
          </a:prstGeom>
          <a:noFill/>
        </p:spPr>
        <p:txBody>
          <a:bodyPr wrap="square" rtlCol="0">
            <a:spAutoFit/>
          </a:bodyPr>
          <a:lstStyle/>
          <a:p>
            <a:r>
              <a:rPr lang="en-US" sz="1400" b="1" dirty="0" smtClean="0">
                <a:solidFill>
                  <a:srgbClr val="0070C0"/>
                </a:solidFill>
                <a:latin typeface="Arial Narrow" panose="020B0606020202030204" pitchFamily="34" charset="0"/>
                <a:cs typeface="Arial" panose="020B0604020202020204" pitchFamily="34" charset="0"/>
              </a:rPr>
              <a:t>* NOTE: DEBUG:CAL and DEBUG:TRIG are not intended for field use.  These functions are password protected and only accessible by HYTORC in the factory.</a:t>
            </a:r>
          </a:p>
        </p:txBody>
      </p:sp>
    </p:spTree>
    <p:extLst>
      <p:ext uri="{BB962C8B-B14F-4D97-AF65-F5344CB8AC3E}">
        <p14:creationId xmlns:p14="http://schemas.microsoft.com/office/powerpoint/2010/main" val="1372485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flipH="1" flipV="1">
            <a:off x="8761933" y="2752737"/>
            <a:ext cx="2267" cy="272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9595077" y="4464996"/>
            <a:ext cx="238336" cy="2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863007" y="2771218"/>
            <a:ext cx="0" cy="24178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658319" y="2773774"/>
            <a:ext cx="0" cy="24178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866176" y="2788994"/>
            <a:ext cx="0" cy="24178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658319" y="2752737"/>
            <a:ext cx="9315473" cy="18481"/>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15772"/>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Admin</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50" name="TextBox 49"/>
          <p:cNvSpPr txBox="1"/>
          <p:nvPr/>
        </p:nvSpPr>
        <p:spPr>
          <a:xfrm>
            <a:off x="0" y="5436072"/>
            <a:ext cx="2069110" cy="1214179"/>
          </a:xfrm>
          <a:prstGeom prst="rect">
            <a:avLst/>
          </a:prstGeom>
          <a:noFill/>
        </p:spPr>
        <p:txBody>
          <a:bodyPr wrap="square" rtlCol="0">
            <a:spAutoFit/>
          </a:bodyPr>
          <a:lstStyle/>
          <a:p>
            <a:pPr>
              <a:lnSpc>
                <a:spcPct val="90000"/>
              </a:lnSpc>
            </a:pPr>
            <a:r>
              <a:rPr lang="en-US" sz="900" b="1" dirty="0" smtClean="0">
                <a:latin typeface="Arial Narrow" panose="020B0606020202030204" pitchFamily="34" charset="0"/>
                <a:cs typeface="Arial" panose="020B0604020202020204" pitchFamily="34" charset="0"/>
              </a:rPr>
              <a:t>User must first enter the 4 digit unlock </a:t>
            </a:r>
            <a:r>
              <a:rPr lang="en-US" sz="900" b="1" dirty="0">
                <a:latin typeface="Arial Narrow" panose="020B0606020202030204" pitchFamily="34" charset="0"/>
                <a:cs typeface="Arial" panose="020B0604020202020204" pitchFamily="34" charset="0"/>
              </a:rPr>
              <a:t>code </a:t>
            </a:r>
            <a:r>
              <a:rPr lang="en-US" sz="900" b="1" dirty="0" smtClean="0">
                <a:latin typeface="Arial Narrow" panose="020B0606020202030204" pitchFamily="34" charset="0"/>
                <a:cs typeface="Arial" panose="020B0604020202020204" pitchFamily="34" charset="0"/>
              </a:rPr>
              <a:t>for access to admin features. The </a:t>
            </a:r>
            <a:r>
              <a:rPr lang="en-US" sz="900" b="1" dirty="0">
                <a:latin typeface="Arial Narrow" panose="020B0606020202030204" pitchFamily="34" charset="0"/>
                <a:cs typeface="Arial" panose="020B0604020202020204" pitchFamily="34" charset="0"/>
              </a:rPr>
              <a:t>default code is </a:t>
            </a:r>
            <a:r>
              <a:rPr lang="en-US" sz="900" b="1" dirty="0" smtClean="0">
                <a:latin typeface="Arial Narrow" panose="020B0606020202030204" pitchFamily="34" charset="0"/>
                <a:cs typeface="Arial" panose="020B0604020202020204" pitchFamily="34" charset="0"/>
              </a:rPr>
              <a:t>0000. To enter the unlock code press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buttons to change </a:t>
            </a:r>
            <a:r>
              <a:rPr lang="en-US" sz="900" b="1" dirty="0">
                <a:latin typeface="Arial Narrow" panose="020B0606020202030204" pitchFamily="34" charset="0"/>
                <a:cs typeface="Arial" panose="020B0604020202020204" pitchFamily="34" charset="0"/>
                <a:sym typeface="Wingdings" panose="05000000000000000000" pitchFamily="2" charset="2"/>
              </a:rPr>
              <a:t>the </a:t>
            </a:r>
            <a:r>
              <a:rPr lang="en-US" sz="900" b="1" dirty="0" smtClean="0">
                <a:latin typeface="Arial Narrow" panose="020B0606020202030204" pitchFamily="34" charset="0"/>
                <a:cs typeface="Arial" panose="020B0604020202020204" pitchFamily="34" charset="0"/>
                <a:sym typeface="Wingdings" panose="05000000000000000000" pitchFamily="2" charset="2"/>
              </a:rPr>
              <a:t>digits in each position </a:t>
            </a:r>
            <a:r>
              <a:rPr lang="en-US" sz="900" b="1" dirty="0">
                <a:latin typeface="Arial Narrow" panose="020B0606020202030204" pitchFamily="34" charset="0"/>
                <a:cs typeface="Arial" panose="020B0604020202020204" pitchFamily="34" charset="0"/>
                <a:sym typeface="Wingdings" panose="05000000000000000000" pitchFamily="2" charset="2"/>
              </a:rPr>
              <a:t>to </a:t>
            </a:r>
            <a:r>
              <a:rPr lang="en-US" sz="900" b="1" dirty="0" smtClean="0">
                <a:latin typeface="Arial Narrow" panose="020B0606020202030204" pitchFamily="34" charset="0"/>
                <a:cs typeface="Arial" panose="020B0604020202020204" pitchFamily="34" charset="0"/>
                <a:sym typeface="Wingdings" panose="05000000000000000000" pitchFamily="2" charset="2"/>
              </a:rPr>
              <a:t>match the code - press </a:t>
            </a:r>
            <a:r>
              <a:rPr lang="en-US" sz="900" b="1" dirty="0">
                <a:latin typeface="Arial Narrow" panose="020B0606020202030204" pitchFamily="34" charset="0"/>
                <a:cs typeface="Arial" panose="020B0604020202020204" pitchFamily="34" charset="0"/>
                <a:sym typeface="Wingdings" panose="05000000000000000000" pitchFamily="2" charset="2"/>
              </a:rPr>
              <a:t> to advance to the next </a:t>
            </a:r>
            <a:r>
              <a:rPr lang="en-US" sz="900" b="1" dirty="0" smtClean="0">
                <a:latin typeface="Arial Narrow" panose="020B0606020202030204" pitchFamily="34" charset="0"/>
                <a:cs typeface="Arial" panose="020B0604020202020204" pitchFamily="34" charset="0"/>
                <a:sym typeface="Wingdings" panose="05000000000000000000" pitchFamily="2" charset="2"/>
              </a:rPr>
              <a:t>digit. When all digits match the code press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to display ADMIN menu – all functions in the menu are now available.</a:t>
            </a:r>
            <a:endParaRPr lang="en-US" sz="900" b="1" dirty="0">
              <a:latin typeface="Arial Narrow" panose="020B0606020202030204" pitchFamily="34" charset="0"/>
              <a:cs typeface="Arial" panose="020B0604020202020204" pitchFamily="34" charset="0"/>
            </a:endParaRPr>
          </a:p>
        </p:txBody>
      </p:sp>
      <p:sp>
        <p:nvSpPr>
          <p:cNvPr id="71" name="TextBox 70"/>
          <p:cNvSpPr txBox="1"/>
          <p:nvPr/>
        </p:nvSpPr>
        <p:spPr>
          <a:xfrm>
            <a:off x="2328012" y="1434768"/>
            <a:ext cx="6253517" cy="1231106"/>
          </a:xfrm>
          <a:prstGeom prst="rect">
            <a:avLst/>
          </a:prstGeom>
          <a:noFill/>
        </p:spPr>
        <p:txBody>
          <a:bodyPr wrap="square" rtlCol="0">
            <a:spAutoFit/>
          </a:bodyPr>
          <a:lstStyle/>
          <a:p>
            <a:pPr>
              <a:spcAft>
                <a:spcPts val="300"/>
              </a:spcAft>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green bar highlights the current </a:t>
            </a:r>
            <a:r>
              <a:rPr lang="en-US" sz="1600" dirty="0" smtClean="0">
                <a:latin typeface="Arial" panose="020B0604020202020204" pitchFamily="34" charset="0"/>
                <a:cs typeface="Arial" panose="020B0604020202020204" pitchFamily="34" charset="0"/>
              </a:rPr>
              <a:t>position</a:t>
            </a:r>
          </a:p>
          <a:p>
            <a:pPr>
              <a:spcAft>
                <a:spcPts val="600"/>
              </a:spcAft>
            </a:pPr>
            <a:r>
              <a:rPr lang="en-US" sz="1600" dirty="0" smtClean="0">
                <a:latin typeface="Arial" panose="020B0604020202020204" pitchFamily="34" charset="0"/>
                <a:cs typeface="Arial" panose="020B0604020202020204" pitchFamily="34" charset="0"/>
              </a:rPr>
              <a:t>Push </a:t>
            </a:r>
            <a:r>
              <a:rPr lang="en-US" sz="1600" dirty="0">
                <a:latin typeface="Arial" panose="020B0604020202020204" pitchFamily="34" charset="0"/>
                <a:cs typeface="Arial" panose="020B0604020202020204" pitchFamily="34" charset="0"/>
              </a:rPr>
              <a:t>left button to scroll down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right button to </a:t>
            </a:r>
            <a:r>
              <a:rPr lang="en-US" sz="1600" dirty="0" smtClean="0">
                <a:latin typeface="Arial" panose="020B0604020202020204" pitchFamily="34" charset="0"/>
                <a:cs typeface="Arial" panose="020B0604020202020204" pitchFamily="34" charset="0"/>
              </a:rPr>
              <a:t>scroll up </a:t>
            </a:r>
            <a:r>
              <a:rPr lang="en-US" sz="1600" dirty="0" smtClean="0">
                <a:latin typeface="Arial" panose="020B0604020202020204" pitchFamily="34" charset="0"/>
                <a:cs typeface="Arial" panose="020B0604020202020204" pitchFamily="34" charset="0"/>
                <a:sym typeface="Wingdings" panose="05000000000000000000" pitchFamily="2" charset="2"/>
              </a:rPr>
              <a:t></a:t>
            </a:r>
            <a:endParaRPr lang="en-US" sz="1600" dirty="0">
              <a:latin typeface="Arial" panose="020B0604020202020204" pitchFamily="34" charset="0"/>
              <a:cs typeface="Arial" panose="020B0604020202020204" pitchFamily="34" charset="0"/>
            </a:endParaRPr>
          </a:p>
          <a:p>
            <a:pPr>
              <a:spcAft>
                <a:spcPts val="300"/>
              </a:spcAft>
            </a:pPr>
            <a:r>
              <a:rPr lang="en-US" sz="1600" dirty="0" smtClean="0">
                <a:latin typeface="Arial" panose="020B0604020202020204" pitchFamily="34" charset="0"/>
                <a:cs typeface="Arial" panose="020B0604020202020204" pitchFamily="34" charset="0"/>
              </a:rPr>
              <a:t>Press the center button </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smtClean="0">
                <a:latin typeface="Arial" panose="020B0604020202020204" pitchFamily="34" charset="0"/>
                <a:cs typeface="Arial" panose="020B0604020202020204" pitchFamily="34" charset="0"/>
              </a:rPr>
              <a:t> to select and display a sub-menu</a:t>
            </a:r>
          </a:p>
          <a:p>
            <a:pPr>
              <a:spcAft>
                <a:spcPts val="300"/>
              </a:spcAft>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or select MAIN MENU to return to Main Menu</a:t>
            </a:r>
            <a:endParaRPr lang="en-US" sz="1600" dirty="0">
              <a:latin typeface="Arial" panose="020B0604020202020204" pitchFamily="34" charset="0"/>
              <a:cs typeface="Arial" panose="020B0604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152438648"/>
              </p:ext>
            </p:extLst>
          </p:nvPr>
        </p:nvGraphicFramePr>
        <p:xfrm>
          <a:off x="76200" y="2978349"/>
          <a:ext cx="1796134" cy="2445484"/>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anose="020B0604020202020204" pitchFamily="34" charset="0"/>
                          <a:cs typeface="Arial" panose="020B0604020202020204" pitchFamily="34" charset="0"/>
                        </a:rPr>
                        <a:t>ADMIN</a:t>
                      </a:r>
                      <a:endParaRPr lang="en-US" sz="11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ENTER</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UNLOCK CODE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6063">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rgbClr val="FF0000"/>
                          </a:solidFill>
                          <a:latin typeface="Arial" panose="020B0604020202020204" pitchFamily="34" charset="0"/>
                          <a:cs typeface="Arial" panose="020B0604020202020204" pitchFamily="34" charset="0"/>
                        </a:rPr>
                        <a:t>?</a:t>
                      </a:r>
                      <a:r>
                        <a:rPr lang="en-US" sz="1000" b="0" dirty="0" smtClean="0">
                          <a:solidFill>
                            <a:schemeClr val="tx1"/>
                          </a:solidFill>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52590">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900" b="0" dirty="0" smtClean="0">
                          <a:solidFill>
                            <a:srgbClr val="0070C0"/>
                          </a:solidFill>
                          <a:latin typeface="Arial" panose="020B0604020202020204" pitchFamily="34" charset="0"/>
                          <a:cs typeface="Arial" panose="020B0604020202020204" pitchFamily="34" charset="0"/>
                        </a:rPr>
                        <a:t>NOTE:</a:t>
                      </a:r>
                      <a:r>
                        <a:rPr lang="en-US" sz="900" b="0" baseline="0" dirty="0" smtClean="0">
                          <a:solidFill>
                            <a:srgbClr val="0070C0"/>
                          </a:solidFill>
                          <a:latin typeface="Arial" panose="020B0604020202020204" pitchFamily="34" charset="0"/>
                          <a:cs typeface="Arial" panose="020B0604020202020204" pitchFamily="34" charset="0"/>
                        </a:rPr>
                        <a:t>  Wrong code returns </a:t>
                      </a: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900" b="0" baseline="0" dirty="0" smtClean="0">
                          <a:solidFill>
                            <a:srgbClr val="0070C0"/>
                          </a:solidFill>
                          <a:latin typeface="Arial" panose="020B0604020202020204" pitchFamily="34" charset="0"/>
                          <a:cs typeface="Arial" panose="020B0604020202020204" pitchFamily="34" charset="0"/>
                        </a:rPr>
                        <a:t>user to previous screen. </a:t>
                      </a:r>
                      <a:endParaRPr lang="en-US" sz="900" b="0" dirty="0">
                        <a:solidFill>
                          <a:srgbClr val="0070C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9213">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r>
                        <a:rPr lang="en-US" sz="900" b="0" dirty="0" smtClean="0">
                          <a:solidFill>
                            <a:srgbClr val="0070C0"/>
                          </a:solidFill>
                          <a:latin typeface="Arial" panose="020B0604020202020204" pitchFamily="34" charset="0"/>
                          <a:cs typeface="Arial" panose="020B0604020202020204" pitchFamily="34" charset="0"/>
                        </a:rPr>
                        <a:t>No</a:t>
                      </a:r>
                      <a:r>
                        <a:rPr lang="en-US" sz="900" b="0" baseline="0" dirty="0" smtClean="0">
                          <a:solidFill>
                            <a:srgbClr val="0070C0"/>
                          </a:solidFill>
                          <a:latin typeface="Arial" panose="020B0604020202020204" pitchFamily="34" charset="0"/>
                          <a:cs typeface="Arial" panose="020B0604020202020204" pitchFamily="34" charset="0"/>
                        </a:rPr>
                        <a:t> </a:t>
                      </a:r>
                      <a:r>
                        <a:rPr lang="en-US" sz="900" b="0" dirty="0" smtClean="0">
                          <a:solidFill>
                            <a:srgbClr val="0070C0"/>
                          </a:solidFill>
                          <a:latin typeface="Arial" panose="020B0604020202020204" pitchFamily="34" charset="0"/>
                          <a:cs typeface="Arial" panose="020B0604020202020204" pitchFamily="34" charset="0"/>
                        </a:rPr>
                        <a:t>limit</a:t>
                      </a:r>
                      <a:r>
                        <a:rPr lang="en-US" sz="900" b="0" baseline="0" dirty="0" smtClean="0">
                          <a:solidFill>
                            <a:srgbClr val="0070C0"/>
                          </a:solidFill>
                          <a:latin typeface="Arial" panose="020B0604020202020204" pitchFamily="34" charset="0"/>
                          <a:cs typeface="Arial" panose="020B0604020202020204" pitchFamily="34" charset="0"/>
                        </a:rPr>
                        <a:t> on number of attempts.</a:t>
                      </a:r>
                      <a:endParaRPr lang="en-US" sz="900" b="0" dirty="0">
                        <a:solidFill>
                          <a:srgbClr val="0070C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42047">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r>
                        <a:rPr lang="en-US" sz="900" b="0" dirty="0" smtClean="0">
                          <a:solidFill>
                            <a:srgbClr val="0070C0"/>
                          </a:solidFill>
                          <a:latin typeface="Arial" panose="020B0604020202020204" pitchFamily="34" charset="0"/>
                          <a:cs typeface="Arial" panose="020B0604020202020204" pitchFamily="34" charset="0"/>
                        </a:rPr>
                        <a:t> See administrator</a:t>
                      </a:r>
                      <a:r>
                        <a:rPr lang="en-US" sz="900" b="0" baseline="0" dirty="0" smtClean="0">
                          <a:solidFill>
                            <a:srgbClr val="0070C0"/>
                          </a:solidFill>
                          <a:latin typeface="Arial" panose="020B0604020202020204" pitchFamily="34" charset="0"/>
                          <a:cs typeface="Arial" panose="020B0604020202020204" pitchFamily="34" charset="0"/>
                        </a:rPr>
                        <a:t> for correct code.</a:t>
                      </a:r>
                      <a:endParaRPr lang="en-US" sz="900" b="0" dirty="0">
                        <a:solidFill>
                          <a:schemeClr val="tx1"/>
                        </a:solidFill>
                        <a:latin typeface="Arial" panose="020B0604020202020204" pitchFamily="34" charset="0"/>
                        <a:cs typeface="Arial" panose="020B0604020202020204" pitchFamily="34" charset="0"/>
                      </a:endParaRPr>
                    </a:p>
                  </a:txBody>
                  <a:tcPr marL="0" marR="0"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543544287"/>
              </p:ext>
            </p:extLst>
          </p:nvPr>
        </p:nvGraphicFramePr>
        <p:xfrm>
          <a:off x="2073129" y="2978349"/>
          <a:ext cx="1711915" cy="2425302"/>
        </p:xfrm>
        <a:graphic>
          <a:graphicData uri="http://schemas.openxmlformats.org/drawingml/2006/table">
            <a:tbl>
              <a:tblPr firstRow="1" bandRow="1">
                <a:tableStyleId>{5C22544A-7EE6-4342-B048-85BDC9FD1C3A}</a:tableStyleId>
              </a:tblPr>
              <a:tblGrid>
                <a:gridCol w="539075"/>
                <a:gridCol w="613008"/>
                <a:gridCol w="559832"/>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anose="020B0604020202020204" pitchFamily="34" charset="0"/>
                          <a:cs typeface="Arial" panose="020B0604020202020204" pitchFamily="34" charset="0"/>
                        </a:rPr>
                        <a:t>CHANGE UNLOCK</a:t>
                      </a:r>
                      <a:r>
                        <a:rPr lang="en-US" sz="1100" b="1" baseline="0" dirty="0" smtClean="0">
                          <a:solidFill>
                            <a:schemeClr val="tx1"/>
                          </a:solidFill>
                          <a:latin typeface="Arial" panose="020B0604020202020204" pitchFamily="34" charset="0"/>
                          <a:cs typeface="Arial" panose="020B0604020202020204" pitchFamily="34" charset="0"/>
                        </a:rPr>
                        <a:t> CODE</a:t>
                      </a:r>
                      <a:endParaRPr lang="en-US" sz="11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ENTER NEW</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UNLOCK CODE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6063">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rgbClr val="FF0000"/>
                          </a:solidFill>
                          <a:latin typeface="Arial" panose="020B0604020202020204" pitchFamily="34" charset="0"/>
                          <a:cs typeface="Arial" panose="020B0604020202020204" pitchFamily="34" charset="0"/>
                        </a:rPr>
                        <a:t>?</a:t>
                      </a:r>
                      <a:r>
                        <a:rPr lang="en-US" sz="1000" b="0" dirty="0" smtClean="0">
                          <a:solidFill>
                            <a:schemeClr val="tx1"/>
                          </a:solidFill>
                          <a:latin typeface="Arial" panose="020B0604020202020204" pitchFamily="34" charset="0"/>
                          <a:cs typeface="Arial" panose="020B0604020202020204" pitchFamily="34" charset="0"/>
                        </a:rPr>
                        <a: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478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35" name="TextBox 34"/>
          <p:cNvSpPr txBox="1"/>
          <p:nvPr/>
        </p:nvSpPr>
        <p:spPr>
          <a:xfrm>
            <a:off x="2014358" y="5396790"/>
            <a:ext cx="1897464" cy="1338828"/>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Allows the user </a:t>
            </a:r>
            <a:r>
              <a:rPr lang="en-US" sz="900" b="1" dirty="0">
                <a:latin typeface="Arial Narrow" panose="020B0606020202030204" pitchFamily="34" charset="0"/>
                <a:cs typeface="Arial" panose="020B0604020202020204" pitchFamily="34" charset="0"/>
              </a:rPr>
              <a:t>to change the 4 digit unlock code required for access to </a:t>
            </a:r>
            <a:r>
              <a:rPr lang="en-US" sz="900" b="1" dirty="0" smtClean="0">
                <a:latin typeface="Arial Narrow" panose="020B0606020202030204" pitchFamily="34" charset="0"/>
                <a:cs typeface="Arial" panose="020B0604020202020204" pitchFamily="34" charset="0"/>
              </a:rPr>
              <a:t>features</a:t>
            </a:r>
            <a:r>
              <a:rPr lang="en-US" sz="900" b="1" dirty="0">
                <a:latin typeface="Arial Narrow" panose="020B0606020202030204" pitchFamily="34" charset="0"/>
                <a:cs typeface="Arial" panose="020B0604020202020204" pitchFamily="34" charset="0"/>
              </a:rPr>
              <a:t>. Enter </a:t>
            </a:r>
            <a:r>
              <a:rPr lang="en-US" sz="900" b="1" dirty="0" smtClean="0">
                <a:latin typeface="Arial Narrow" panose="020B0606020202030204" pitchFamily="34" charset="0"/>
                <a:cs typeface="Arial" panose="020B0604020202020204" pitchFamily="34" charset="0"/>
              </a:rPr>
              <a:t>the new 4 digit code by pressing the </a:t>
            </a:r>
            <a:r>
              <a:rPr lang="en-US" sz="900" b="1" dirty="0">
                <a:latin typeface="Arial Narrow" panose="020B0606020202030204" pitchFamily="34" charset="0"/>
                <a:cs typeface="Arial" panose="020B0604020202020204" pitchFamily="34" charset="0"/>
                <a:sym typeface="Wingdings" panose="05000000000000000000" pitchFamily="2" charset="2"/>
              </a:rPr>
              <a:t> to </a:t>
            </a:r>
            <a:r>
              <a:rPr lang="en-US" sz="900" b="1" dirty="0" smtClean="0">
                <a:latin typeface="Arial Narrow" panose="020B0606020202030204" pitchFamily="34" charset="0"/>
                <a:cs typeface="Arial" panose="020B0604020202020204" pitchFamily="34" charset="0"/>
                <a:sym typeface="Wingdings" panose="05000000000000000000" pitchFamily="2" charset="2"/>
              </a:rPr>
              <a:t>set a new digit in each position, </a:t>
            </a:r>
            <a:r>
              <a:rPr lang="en-US" sz="900" b="1" dirty="0">
                <a:latin typeface="Arial Narrow" panose="020B0606020202030204" pitchFamily="34" charset="0"/>
                <a:cs typeface="Arial" panose="020B0604020202020204" pitchFamily="34" charset="0"/>
                <a:sym typeface="Wingdings" panose="05000000000000000000" pitchFamily="2" charset="2"/>
              </a:rPr>
              <a:t>press  to advance to the next </a:t>
            </a:r>
            <a:r>
              <a:rPr lang="en-US" sz="900" b="1" dirty="0" smtClean="0">
                <a:latin typeface="Arial Narrow" panose="020B0606020202030204" pitchFamily="34" charset="0"/>
                <a:cs typeface="Arial" panose="020B0604020202020204" pitchFamily="34" charset="0"/>
                <a:sym typeface="Wingdings" panose="05000000000000000000" pitchFamily="2" charset="2"/>
              </a:rPr>
              <a:t>to position.  Once the entire NEW CODE has been entered, press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to go to the ADMIN screen, make a note of the NEW CODE</a:t>
            </a:r>
            <a:endParaRPr lang="en-US" sz="900" b="1" dirty="0">
              <a:latin typeface="Arial Narrow" panose="020B0606020202030204" pitchFamily="34"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108606091"/>
              </p:ext>
            </p:extLst>
          </p:nvPr>
        </p:nvGraphicFramePr>
        <p:xfrm>
          <a:off x="3986918" y="2981906"/>
          <a:ext cx="1771730" cy="2414884"/>
        </p:xfrm>
        <a:graphic>
          <a:graphicData uri="http://schemas.openxmlformats.org/drawingml/2006/table">
            <a:tbl>
              <a:tblPr firstRow="1" bandRow="1">
                <a:tableStyleId>{5C22544A-7EE6-4342-B048-85BDC9FD1C3A}</a:tableStyleId>
              </a:tblPr>
              <a:tblGrid>
                <a:gridCol w="570811"/>
                <a:gridCol w="640439"/>
                <a:gridCol w="560480"/>
              </a:tblGrid>
              <a:tr h="305264">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SET LOCKOUT MODE</a:t>
                      </a:r>
                      <a:endParaRPr lang="en-US" sz="12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4187">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3245">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ENABLE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3245">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DISABLE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3245">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6798">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6798">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6798">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12201">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8025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4285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31" name="TextBox 30"/>
          <p:cNvSpPr txBox="1"/>
          <p:nvPr/>
        </p:nvSpPr>
        <p:spPr>
          <a:xfrm>
            <a:off x="3951548" y="5420484"/>
            <a:ext cx="1850058" cy="1477328"/>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The </a:t>
            </a:r>
            <a:r>
              <a:rPr lang="en-US" sz="900" b="1" dirty="0">
                <a:latin typeface="Arial Narrow" panose="020B0606020202030204" pitchFamily="34" charset="0"/>
                <a:cs typeface="Arial" panose="020B0604020202020204" pitchFamily="34" charset="0"/>
              </a:rPr>
              <a:t>user may enable a lockout mode </a:t>
            </a:r>
            <a:r>
              <a:rPr lang="en-US" sz="900" b="1" dirty="0" smtClean="0">
                <a:latin typeface="Arial Narrow" panose="020B0606020202030204" pitchFamily="34" charset="0"/>
                <a:cs typeface="Arial" panose="020B0604020202020204" pitchFamily="34" charset="0"/>
              </a:rPr>
              <a:t>that prevents any user from changing any parameter except directional control. This allows the administrator to lock the tool at desired settings for various users. Press the buttons </a:t>
            </a:r>
            <a:r>
              <a:rPr lang="en-US" sz="900" b="1" dirty="0" smtClean="0">
                <a:latin typeface="Arial Narrow" panose="020B0606020202030204" pitchFamily="34" charset="0"/>
                <a:cs typeface="Arial" panose="020B0604020202020204" pitchFamily="34" charset="0"/>
                <a:sym typeface="Wingdings" panose="05000000000000000000" pitchFamily="2" charset="2"/>
              </a:rPr>
              <a:t></a:t>
            </a:r>
            <a:r>
              <a:rPr lang="en-US" sz="900" b="1" dirty="0">
                <a:latin typeface="Arial Narrow" panose="020B0606020202030204" pitchFamily="34" charset="0"/>
                <a:cs typeface="Arial" panose="020B0604020202020204" pitchFamily="34" charset="0"/>
                <a:sym typeface="Wingdings" panose="05000000000000000000" pitchFamily="2" charset="2"/>
              </a:rPr>
              <a:t></a:t>
            </a:r>
            <a:r>
              <a:rPr lang="en-US" sz="900" b="1" dirty="0" smtClean="0">
                <a:latin typeface="Arial Narrow" panose="020B0606020202030204" pitchFamily="34" charset="0"/>
                <a:cs typeface="Arial" panose="020B0604020202020204" pitchFamily="34" charset="0"/>
                <a:sym typeface="Wingdings" panose="05000000000000000000" pitchFamily="2" charset="2"/>
              </a:rPr>
              <a:t> to scroll to ENABLE or DISABLE lockout mode, press  to select LOCKOUT MODE and return to the ADMIN menu</a:t>
            </a:r>
            <a:endParaRPr lang="en-US" sz="900" b="1" dirty="0" smtClean="0">
              <a:latin typeface="Arial Narrow" panose="020B0606020202030204" pitchFamily="34" charset="0"/>
              <a:cs typeface="Arial" panose="020B0604020202020204" pitchFamily="34" charset="0"/>
            </a:endParaRPr>
          </a:p>
        </p:txBody>
      </p:sp>
      <p:cxnSp>
        <p:nvCxnSpPr>
          <p:cNvPr id="55" name="Straight Connector 54"/>
          <p:cNvCxnSpPr>
            <a:stCxn id="22" idx="0"/>
          </p:cNvCxnSpPr>
          <p:nvPr/>
        </p:nvCxnSpPr>
        <p:spPr>
          <a:xfrm flipV="1">
            <a:off x="974267" y="2571711"/>
            <a:ext cx="0" cy="40663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803334" y="2773774"/>
            <a:ext cx="2267" cy="2722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3295580313"/>
              </p:ext>
            </p:extLst>
          </p:nvPr>
        </p:nvGraphicFramePr>
        <p:xfrm>
          <a:off x="136488" y="211657"/>
          <a:ext cx="1796134" cy="2384730"/>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ADMIN</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SET ADMIN CODE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SET</a:t>
                      </a:r>
                      <a:r>
                        <a:rPr lang="en-US" sz="1000" b="0" baseline="0" dirty="0" smtClean="0">
                          <a:solidFill>
                            <a:schemeClr val="tx1"/>
                          </a:solidFill>
                          <a:latin typeface="Arial" panose="020B0604020202020204" pitchFamily="34" charset="0"/>
                          <a:cs typeface="Arial" panose="020B0604020202020204" pitchFamily="34" charset="0"/>
                        </a:rPr>
                        <a:t> LOCKOUT MODE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SET CLOCK</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SET</a:t>
                      </a:r>
                      <a:r>
                        <a:rPr lang="en-US" sz="1000" b="0" baseline="0" dirty="0" smtClean="0">
                          <a:solidFill>
                            <a:schemeClr val="tx1"/>
                          </a:solidFill>
                          <a:latin typeface="Arial" panose="020B0604020202020204" pitchFamily="34" charset="0"/>
                          <a:cs typeface="Arial" panose="020B0604020202020204" pitchFamily="34" charset="0"/>
                        </a:rPr>
                        <a:t> TORQUE LIMIT</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CALIBRATE GUN</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rgbClr val="0070C0"/>
                          </a:solidFill>
                          <a:latin typeface="Arial" panose="020B0604020202020204" pitchFamily="34" charset="0"/>
                          <a:cs typeface="Arial" panose="020B0604020202020204" pitchFamily="34" charset="0"/>
                        </a:rPr>
                        <a:t>FORMAT NVRAM*</a:t>
                      </a:r>
                      <a:endParaRPr lang="en-US" sz="1000" b="0" dirty="0">
                        <a:solidFill>
                          <a:srgbClr val="0070C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MAIN MENU</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28" name="TextBox 27"/>
          <p:cNvSpPr txBox="1"/>
          <p:nvPr/>
        </p:nvSpPr>
        <p:spPr>
          <a:xfrm>
            <a:off x="5812749" y="5470975"/>
            <a:ext cx="1942729" cy="1200329"/>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Allows user to set time and date by entering appropriate numerical values.</a:t>
            </a:r>
          </a:p>
          <a:p>
            <a:r>
              <a:rPr lang="en-US" sz="900" b="1" dirty="0" smtClean="0">
                <a:latin typeface="Arial Narrow" panose="020B0606020202030204" pitchFamily="34" charset="0"/>
                <a:cs typeface="Arial" panose="020B0604020202020204" pitchFamily="34" charset="0"/>
                <a:sym typeface="Wingdings" panose="05000000000000000000" pitchFamily="2" charset="2"/>
              </a:rPr>
              <a:t>Push </a:t>
            </a:r>
            <a:r>
              <a:rPr lang="en-US" sz="900" b="1" dirty="0">
                <a:latin typeface="Arial Narrow" panose="020B0606020202030204" pitchFamily="34" charset="0"/>
                <a:cs typeface="Arial" panose="020B0604020202020204" pitchFamily="34" charset="0"/>
                <a:sym typeface="Wingdings" panose="05000000000000000000" pitchFamily="2" charset="2"/>
              </a:rPr>
              <a:t>up button  increases the </a:t>
            </a:r>
            <a:r>
              <a:rPr lang="en-US" sz="900" b="1" dirty="0" smtClean="0">
                <a:latin typeface="Arial Narrow" panose="020B0606020202030204" pitchFamily="34" charset="0"/>
                <a:cs typeface="Arial" panose="020B0604020202020204" pitchFamily="34" charset="0"/>
                <a:sym typeface="Wingdings" panose="05000000000000000000" pitchFamily="2" charset="2"/>
              </a:rPr>
              <a:t>value and down button </a:t>
            </a:r>
            <a:r>
              <a:rPr lang="en-US" sz="900" b="1" dirty="0">
                <a:latin typeface="Arial Narrow" panose="020B0606020202030204" pitchFamily="34" charset="0"/>
                <a:cs typeface="Arial" panose="020B0604020202020204" pitchFamily="34" charset="0"/>
                <a:sym typeface="Wingdings" panose="05000000000000000000" pitchFamily="2" charset="2"/>
              </a:rPr>
              <a:t> to decrease the </a:t>
            </a:r>
            <a:r>
              <a:rPr lang="en-US" sz="900" b="1" dirty="0" smtClean="0">
                <a:latin typeface="Arial Narrow" panose="020B0606020202030204" pitchFamily="34" charset="0"/>
                <a:cs typeface="Arial" panose="020B0604020202020204" pitchFamily="34" charset="0"/>
                <a:sym typeface="Wingdings" panose="05000000000000000000" pitchFamily="2" charset="2"/>
              </a:rPr>
              <a:t>value, </a:t>
            </a:r>
            <a:r>
              <a:rPr lang="en-US" sz="900" b="1" dirty="0">
                <a:latin typeface="Arial Narrow" panose="020B0606020202030204" pitchFamily="34" charset="0"/>
                <a:cs typeface="Arial" panose="020B0604020202020204" pitchFamily="34" charset="0"/>
                <a:sym typeface="Wingdings" panose="05000000000000000000" pitchFamily="2" charset="2"/>
              </a:rPr>
              <a:t>select  to </a:t>
            </a:r>
            <a:r>
              <a:rPr lang="en-US" sz="900" b="1" dirty="0" smtClean="0">
                <a:latin typeface="Arial Narrow" panose="020B0606020202030204" pitchFamily="34" charset="0"/>
                <a:cs typeface="Arial" panose="020B0604020202020204" pitchFamily="34" charset="0"/>
                <a:sym typeface="Wingdings" panose="05000000000000000000" pitchFamily="2" charset="2"/>
              </a:rPr>
              <a:t>advance to the next numerical value, after setting year push </a:t>
            </a:r>
            <a:r>
              <a:rPr lang="en-US" sz="900" b="1" dirty="0">
                <a:latin typeface="Arial Narrow" panose="020B0606020202030204" pitchFamily="34" charset="0"/>
                <a:cs typeface="Arial" panose="020B0604020202020204" pitchFamily="34" charset="0"/>
                <a:sym typeface="Wingdings" panose="05000000000000000000" pitchFamily="2" charset="2"/>
              </a:rPr>
              <a:t> to </a:t>
            </a:r>
            <a:r>
              <a:rPr lang="en-US" sz="900" b="1" dirty="0" smtClean="0">
                <a:latin typeface="Arial Narrow" panose="020B0606020202030204" pitchFamily="34" charset="0"/>
                <a:cs typeface="Arial" panose="020B0604020202020204" pitchFamily="34" charset="0"/>
                <a:sym typeface="Wingdings" panose="05000000000000000000" pitchFamily="2" charset="2"/>
              </a:rPr>
              <a:t>return to SYSTEMS SETTINGS menu</a:t>
            </a:r>
            <a:endParaRPr lang="en-US" sz="900" b="1" dirty="0">
              <a:latin typeface="Arial Narrow" panose="020B060602020203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2035587732"/>
              </p:ext>
            </p:extLst>
          </p:nvPr>
        </p:nvGraphicFramePr>
        <p:xfrm>
          <a:off x="5907694" y="2978349"/>
          <a:ext cx="1796134" cy="242530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SET CLOCK</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TIME:</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rgbClr val="FF0000"/>
                          </a:solidFill>
                          <a:latin typeface="Arial" panose="020B0604020202020204" pitchFamily="34" charset="0"/>
                          <a:cs typeface="Arial" panose="020B0604020202020204" pitchFamily="34" charset="0"/>
                        </a:rPr>
                        <a:t>12</a:t>
                      </a:r>
                      <a:r>
                        <a:rPr lang="en-US" sz="1000" b="0" dirty="0" smtClean="0">
                          <a:solidFill>
                            <a:schemeClr val="tx1"/>
                          </a:solidFill>
                          <a:latin typeface="Arial" panose="020B0604020202020204" pitchFamily="34" charset="0"/>
                          <a:cs typeface="Arial" panose="020B0604020202020204" pitchFamily="34" charset="0"/>
                        </a:rPr>
                        <a:t>: 53: 00</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DATE:</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12/22/2016</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34" name="Straight Connector 33"/>
          <p:cNvCxnSpPr/>
          <p:nvPr/>
        </p:nvCxnSpPr>
        <p:spPr>
          <a:xfrm>
            <a:off x="10934603" y="2634423"/>
            <a:ext cx="39189" cy="11833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34603" y="2625962"/>
            <a:ext cx="396240" cy="0"/>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049223" y="2269570"/>
            <a:ext cx="1849138" cy="461665"/>
          </a:xfrm>
          <a:prstGeom prst="rect">
            <a:avLst/>
          </a:prstGeom>
          <a:noFill/>
        </p:spPr>
        <p:txBody>
          <a:bodyPr wrap="square" rtlCol="0">
            <a:spAutoFit/>
          </a:bodyPr>
          <a:lstStyle/>
          <a:p>
            <a:r>
              <a:rPr lang="en-US" sz="1200" b="1" dirty="0" smtClean="0">
                <a:solidFill>
                  <a:srgbClr val="FF0000"/>
                </a:solidFill>
                <a:latin typeface="Arial" panose="020B0604020202020204" pitchFamily="34" charset="0"/>
                <a:cs typeface="Arial" panose="020B0604020202020204" pitchFamily="34" charset="0"/>
              </a:rPr>
              <a:t>Sub Menus Continued</a:t>
            </a:r>
          </a:p>
          <a:p>
            <a:r>
              <a:rPr lang="en-US" sz="1200" b="1" dirty="0" smtClean="0">
                <a:solidFill>
                  <a:srgbClr val="FF0000"/>
                </a:solidFill>
                <a:latin typeface="Arial" panose="020B0604020202020204" pitchFamily="34" charset="0"/>
                <a:cs typeface="Arial" panose="020B0604020202020204" pitchFamily="34" charset="0"/>
              </a:rPr>
              <a:t>Next Page</a:t>
            </a:r>
          </a:p>
        </p:txBody>
      </p:sp>
      <p:graphicFrame>
        <p:nvGraphicFramePr>
          <p:cNvPr id="42" name="Table 41"/>
          <p:cNvGraphicFramePr>
            <a:graphicFrameLocks noGrp="1"/>
          </p:cNvGraphicFramePr>
          <p:nvPr>
            <p:extLst>
              <p:ext uri="{D42A27DB-BD31-4B8C-83A1-F6EECF244321}">
                <p14:modId xmlns:p14="http://schemas.microsoft.com/office/powerpoint/2010/main" val="295156144"/>
              </p:ext>
            </p:extLst>
          </p:nvPr>
        </p:nvGraphicFramePr>
        <p:xfrm>
          <a:off x="9841589" y="2995252"/>
          <a:ext cx="1796134" cy="2379383"/>
        </p:xfrm>
        <a:graphic>
          <a:graphicData uri="http://schemas.openxmlformats.org/drawingml/2006/table">
            <a:tbl>
              <a:tblPr firstRow="1" bandRow="1">
                <a:tableStyleId>{5C22544A-7EE6-4342-B048-85BDC9FD1C3A}</a:tableStyleId>
              </a:tblPr>
              <a:tblGrid>
                <a:gridCol w="570811"/>
                <a:gridCol w="640439"/>
                <a:gridCol w="584884"/>
              </a:tblGrid>
              <a:tr h="236458">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TORQUE</a:t>
                      </a:r>
                      <a:r>
                        <a:rPr lang="en-US" sz="1200" b="1" baseline="0" dirty="0" smtClean="0">
                          <a:solidFill>
                            <a:schemeClr val="tx1"/>
                          </a:solidFill>
                          <a:latin typeface="Arial" panose="020B0604020202020204" pitchFamily="34" charset="0"/>
                          <a:cs typeface="Arial" panose="020B0604020202020204" pitchFamily="34" charset="0"/>
                        </a:rPr>
                        <a:t> LIMIT</a:t>
                      </a:r>
                      <a:endParaRPr lang="en-US" sz="12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57783">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9717">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1831">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ENTER MAXIMUM</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9717">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TORQUE</a:t>
                      </a:r>
                      <a:r>
                        <a:rPr lang="en-US" sz="1000" b="0" baseline="0" dirty="0" smtClean="0">
                          <a:solidFill>
                            <a:schemeClr val="tx1"/>
                          </a:solidFill>
                          <a:latin typeface="Arial" panose="020B0604020202020204" pitchFamily="34" charset="0"/>
                          <a:cs typeface="Arial" panose="020B0604020202020204" pitchFamily="34" charset="0"/>
                        </a:rPr>
                        <a:t> SETTING</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4211">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3570">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250 </a:t>
                      </a:r>
                      <a:r>
                        <a:rPr lang="en-US" sz="1000" b="1" dirty="0" err="1" smtClean="0">
                          <a:solidFill>
                            <a:schemeClr val="tx1"/>
                          </a:solidFill>
                          <a:latin typeface="Arial" panose="020B0604020202020204" pitchFamily="34" charset="0"/>
                          <a:cs typeface="Arial" panose="020B0604020202020204" pitchFamily="34" charset="0"/>
                        </a:rPr>
                        <a:t>lb-ft</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4211">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82800">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41766">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47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43" name="TextBox 42"/>
          <p:cNvSpPr txBox="1"/>
          <p:nvPr/>
        </p:nvSpPr>
        <p:spPr>
          <a:xfrm>
            <a:off x="9714245" y="5417639"/>
            <a:ext cx="2161630" cy="923330"/>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To adjust the maximum TORQUE limit press button </a:t>
            </a:r>
            <a:r>
              <a:rPr lang="en-US" sz="900" b="1" dirty="0" smtClean="0">
                <a:latin typeface="Arial Narrow" panose="020B0606020202030204" pitchFamily="34" charset="0"/>
                <a:cs typeface="Arial" panose="020B0604020202020204" pitchFamily="34" charset="0"/>
                <a:sym typeface="Wingdings" panose="05000000000000000000" pitchFamily="2" charset="2"/>
              </a:rPr>
              <a:t> to increase </a:t>
            </a:r>
            <a:r>
              <a:rPr lang="en-US" sz="900" b="1" dirty="0">
                <a:latin typeface="Arial Narrow" panose="020B0606020202030204" pitchFamily="34" charset="0"/>
                <a:cs typeface="Arial" panose="020B0604020202020204" pitchFamily="34" charset="0"/>
                <a:sym typeface="Wingdings" panose="05000000000000000000" pitchFamily="2" charset="2"/>
              </a:rPr>
              <a:t>the </a:t>
            </a:r>
            <a:r>
              <a:rPr lang="en-US" sz="900" b="1" dirty="0" smtClean="0">
                <a:latin typeface="Arial Narrow" panose="020B0606020202030204" pitchFamily="34" charset="0"/>
                <a:cs typeface="Arial" panose="020B0604020202020204" pitchFamily="34" charset="0"/>
                <a:sym typeface="Wingdings" panose="05000000000000000000" pitchFamily="2" charset="2"/>
              </a:rPr>
              <a:t>value or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to decrease the value.</a:t>
            </a:r>
          </a:p>
          <a:p>
            <a:r>
              <a:rPr lang="en-US" sz="900" b="1" dirty="0" smtClean="0">
                <a:latin typeface="Arial Narrow" panose="020B0606020202030204" pitchFamily="34" charset="0"/>
                <a:cs typeface="Arial" panose="020B0604020202020204" pitchFamily="34" charset="0"/>
                <a:sym typeface="Wingdings" panose="05000000000000000000" pitchFamily="2" charset="2"/>
              </a:rPr>
              <a:t>Press  to save the upper torque limit – screen flashes “Saving setting” and then exits to ADMIN menu.</a:t>
            </a:r>
          </a:p>
        </p:txBody>
      </p:sp>
      <p:graphicFrame>
        <p:nvGraphicFramePr>
          <p:cNvPr id="44" name="Table 43"/>
          <p:cNvGraphicFramePr>
            <a:graphicFrameLocks noGrp="1"/>
          </p:cNvGraphicFramePr>
          <p:nvPr>
            <p:extLst>
              <p:ext uri="{D42A27DB-BD31-4B8C-83A1-F6EECF244321}">
                <p14:modId xmlns:p14="http://schemas.microsoft.com/office/powerpoint/2010/main" val="1737907531"/>
              </p:ext>
            </p:extLst>
          </p:nvPr>
        </p:nvGraphicFramePr>
        <p:xfrm>
          <a:off x="7888723" y="2978349"/>
          <a:ext cx="1796134" cy="2379383"/>
        </p:xfrm>
        <a:graphic>
          <a:graphicData uri="http://schemas.openxmlformats.org/drawingml/2006/table">
            <a:tbl>
              <a:tblPr firstRow="1" bandRow="1">
                <a:tableStyleId>{5C22544A-7EE6-4342-B048-85BDC9FD1C3A}</a:tableStyleId>
              </a:tblPr>
              <a:tblGrid>
                <a:gridCol w="570811"/>
                <a:gridCol w="640439"/>
                <a:gridCol w="584884"/>
              </a:tblGrid>
              <a:tr h="236458">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TORQUE LIMIT</a:t>
                      </a:r>
                      <a:endParaRPr lang="en-US" sz="1200" b="1" dirty="0">
                        <a:solidFill>
                          <a:schemeClr val="tx1"/>
                        </a:solidFill>
                        <a:latin typeface="Arial" panose="020B0604020202020204" pitchFamily="34" charset="0"/>
                        <a:cs typeface="Arial" panose="020B0604020202020204" pitchFamily="34" charset="0"/>
                      </a:endParaRPr>
                    </a:p>
                  </a:txBody>
                  <a:tcPr marL="9144" marR="9144"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57783">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9717">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1831">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ENTER MINIMUM</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9717">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TORQUE</a:t>
                      </a:r>
                      <a:r>
                        <a:rPr lang="en-US" sz="1000" b="0" baseline="0" dirty="0" smtClean="0">
                          <a:solidFill>
                            <a:schemeClr val="tx1"/>
                          </a:solidFill>
                          <a:latin typeface="Arial" panose="020B0604020202020204" pitchFamily="34" charset="0"/>
                          <a:cs typeface="Arial" panose="020B0604020202020204" pitchFamily="34" charset="0"/>
                        </a:rPr>
                        <a:t> SETTING</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4211">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3570">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25 </a:t>
                      </a:r>
                      <a:r>
                        <a:rPr lang="en-US" sz="1000" b="1" dirty="0" err="1" smtClean="0">
                          <a:solidFill>
                            <a:schemeClr val="tx1"/>
                          </a:solidFill>
                          <a:latin typeface="Arial" panose="020B0604020202020204" pitchFamily="34" charset="0"/>
                          <a:cs typeface="Arial" panose="020B0604020202020204" pitchFamily="34" charset="0"/>
                        </a:rPr>
                        <a:t>lb-ft</a:t>
                      </a:r>
                      <a:endParaRPr lang="en-US" sz="10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4211">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82800">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41766">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47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45" name="TextBox 44"/>
          <p:cNvSpPr txBox="1"/>
          <p:nvPr/>
        </p:nvSpPr>
        <p:spPr>
          <a:xfrm>
            <a:off x="7719444" y="5341101"/>
            <a:ext cx="2161630" cy="923330"/>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To adjust the minimum TORQUE limit press button </a:t>
            </a:r>
            <a:r>
              <a:rPr lang="en-US" sz="900" b="1" dirty="0" smtClean="0">
                <a:latin typeface="Arial Narrow" panose="020B0606020202030204" pitchFamily="34" charset="0"/>
                <a:cs typeface="Arial" panose="020B0604020202020204" pitchFamily="34" charset="0"/>
                <a:sym typeface="Wingdings" panose="05000000000000000000" pitchFamily="2" charset="2"/>
              </a:rPr>
              <a:t> to increase </a:t>
            </a:r>
            <a:r>
              <a:rPr lang="en-US" sz="900" b="1" dirty="0">
                <a:latin typeface="Arial Narrow" panose="020B0606020202030204" pitchFamily="34" charset="0"/>
                <a:cs typeface="Arial" panose="020B0604020202020204" pitchFamily="34" charset="0"/>
                <a:sym typeface="Wingdings" panose="05000000000000000000" pitchFamily="2" charset="2"/>
              </a:rPr>
              <a:t>the </a:t>
            </a:r>
            <a:r>
              <a:rPr lang="en-US" sz="900" b="1" dirty="0" smtClean="0">
                <a:latin typeface="Arial Narrow" panose="020B0606020202030204" pitchFamily="34" charset="0"/>
                <a:cs typeface="Arial" panose="020B0604020202020204" pitchFamily="34" charset="0"/>
                <a:sym typeface="Wingdings" panose="05000000000000000000" pitchFamily="2" charset="2"/>
              </a:rPr>
              <a:t>value or </a:t>
            </a:r>
            <a:r>
              <a:rPr lang="en-US" sz="900" b="1" dirty="0">
                <a:latin typeface="Arial Narrow" panose="020B0606020202030204" pitchFamily="34" charset="0"/>
                <a:cs typeface="Arial" panose="020B0604020202020204" pitchFamily="34" charset="0"/>
                <a:sym typeface="Wingdings" panose="05000000000000000000" pitchFamily="2" charset="2"/>
              </a:rPr>
              <a:t> </a:t>
            </a:r>
            <a:r>
              <a:rPr lang="en-US" sz="900" b="1" dirty="0" smtClean="0">
                <a:latin typeface="Arial Narrow" panose="020B0606020202030204" pitchFamily="34" charset="0"/>
                <a:cs typeface="Arial" panose="020B0604020202020204" pitchFamily="34" charset="0"/>
                <a:sym typeface="Wingdings" panose="05000000000000000000" pitchFamily="2" charset="2"/>
              </a:rPr>
              <a:t>to decrease the value.</a:t>
            </a:r>
          </a:p>
          <a:p>
            <a:r>
              <a:rPr lang="en-US" sz="900" b="1" dirty="0" smtClean="0">
                <a:latin typeface="Arial Narrow" panose="020B0606020202030204" pitchFamily="34" charset="0"/>
                <a:cs typeface="Arial" panose="020B0604020202020204" pitchFamily="34" charset="0"/>
                <a:sym typeface="Wingdings" panose="05000000000000000000" pitchFamily="2" charset="2"/>
              </a:rPr>
              <a:t>Press  to save the lower torque limit – screen flashes “Saving setting” and then displays the upper torque limit screen.</a:t>
            </a:r>
          </a:p>
        </p:txBody>
      </p:sp>
      <p:sp>
        <p:nvSpPr>
          <p:cNvPr id="30" name="TextBox 29"/>
          <p:cNvSpPr txBox="1"/>
          <p:nvPr/>
        </p:nvSpPr>
        <p:spPr>
          <a:xfrm>
            <a:off x="1" y="640635"/>
            <a:ext cx="12191998"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The Admin menu contains less seldom used features or those</a:t>
            </a:r>
          </a:p>
          <a:p>
            <a:pPr algn="ctr"/>
            <a:r>
              <a:rPr lang="en-US" sz="2000" b="1" dirty="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a:t>
            </a:r>
            <a:r>
              <a:rPr lang="en-US" sz="2000" b="1" dirty="0" smtClean="0">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ypically only configured by an administrator or supervisor.</a:t>
            </a:r>
          </a:p>
        </p:txBody>
      </p:sp>
      <p:sp>
        <p:nvSpPr>
          <p:cNvPr id="32" name="TextBox 31"/>
          <p:cNvSpPr txBox="1"/>
          <p:nvPr/>
        </p:nvSpPr>
        <p:spPr>
          <a:xfrm>
            <a:off x="8116388" y="1413830"/>
            <a:ext cx="3529372" cy="738664"/>
          </a:xfrm>
          <a:prstGeom prst="rect">
            <a:avLst/>
          </a:prstGeom>
          <a:noFill/>
        </p:spPr>
        <p:txBody>
          <a:bodyPr wrap="square" rtlCol="0">
            <a:spAutoFit/>
          </a:bodyPr>
          <a:lstStyle/>
          <a:p>
            <a:r>
              <a:rPr lang="en-US" sz="1400" b="1" dirty="0" smtClean="0">
                <a:solidFill>
                  <a:srgbClr val="0070C0"/>
                </a:solidFill>
                <a:latin typeface="Arial Narrow" panose="020B0606020202030204" pitchFamily="34" charset="0"/>
                <a:cs typeface="Arial" panose="020B0604020202020204" pitchFamily="34" charset="0"/>
              </a:rPr>
              <a:t>* NOTE: FORMAT NVRAM is not intended for field use.  This functions is password protected and only accessible by HYTORC in the factory.</a:t>
            </a:r>
          </a:p>
        </p:txBody>
      </p:sp>
    </p:spTree>
    <p:extLst>
      <p:ext uri="{BB962C8B-B14F-4D97-AF65-F5344CB8AC3E}">
        <p14:creationId xmlns:p14="http://schemas.microsoft.com/office/powerpoint/2010/main" val="2537310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86" y="2091911"/>
            <a:ext cx="2011673" cy="2423388"/>
          </a:xfrm>
          <a:prstGeom prst="rect">
            <a:avLst/>
          </a:prstGeom>
        </p:spPr>
      </p:pic>
      <p:sp>
        <p:nvSpPr>
          <p:cNvPr id="2" name="TextBox 1"/>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Admin - Calibration</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cxnSp>
        <p:nvCxnSpPr>
          <p:cNvPr id="13" name="Straight Connector 12"/>
          <p:cNvCxnSpPr/>
          <p:nvPr/>
        </p:nvCxnSpPr>
        <p:spPr>
          <a:xfrm>
            <a:off x="220262" y="1945978"/>
            <a:ext cx="2987025" cy="89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1073" y="1812249"/>
            <a:ext cx="39189" cy="11833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1249725451"/>
              </p:ext>
            </p:extLst>
          </p:nvPr>
        </p:nvGraphicFramePr>
        <p:xfrm>
          <a:off x="2262328" y="2196689"/>
          <a:ext cx="1796134" cy="2384730"/>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CALIBRATION</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CAL POINT 1-10</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OPERATE</a:t>
                      </a:r>
                      <a:r>
                        <a:rPr lang="en-US" sz="1000" b="0" baseline="0" dirty="0" smtClean="0">
                          <a:solidFill>
                            <a:schemeClr val="tx1"/>
                          </a:solidFill>
                          <a:latin typeface="Arial" panose="020B0604020202020204" pitchFamily="34" charset="0"/>
                          <a:cs typeface="Arial" panose="020B0604020202020204" pitchFamily="34" charset="0"/>
                        </a:rPr>
                        <a:t> GUN &amp;</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RECORD TORQUE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rgbClr val="FF0000"/>
                          </a:solidFill>
                          <a:latin typeface="Arial" panose="020B0604020202020204" pitchFamily="34" charset="0"/>
                          <a:cs typeface="Arial" panose="020B0604020202020204" pitchFamily="34" charset="0"/>
                        </a:rPr>
                        <a:t>R</a:t>
                      </a:r>
                      <a:endParaRPr lang="en-US" sz="1000" b="0"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012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0830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0">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X</a:t>
                      </a:r>
                      <a:endParaRPr lang="en-US" sz="1600" b="1" dirty="0">
                        <a:solidFill>
                          <a:schemeClr val="tx1"/>
                        </a:solidFill>
                        <a:latin typeface="Arial" panose="020B0604020202020204" pitchFamily="34" charset="0"/>
                        <a:cs typeface="Arial" panose="020B0604020202020204" pitchFamily="34"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Wide Latin" panose="020A0A070505050204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X</a:t>
                      </a:r>
                      <a:endParaRPr lang="en-US" sz="1600" b="1" dirty="0" smtClean="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30" name="TextBox 29"/>
          <p:cNvSpPr txBox="1"/>
          <p:nvPr/>
        </p:nvSpPr>
        <p:spPr>
          <a:xfrm>
            <a:off x="2238511" y="4598337"/>
            <a:ext cx="2113406" cy="2169825"/>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The Tool is installed in the Calibration Equipment which is set at a known torque calibration point</a:t>
            </a:r>
            <a:r>
              <a:rPr lang="en-US" sz="900" b="1" dirty="0">
                <a:latin typeface="Arial Narrow" panose="020B0606020202030204" pitchFamily="34" charset="0"/>
                <a:cs typeface="Arial" panose="020B0604020202020204" pitchFamily="34" charset="0"/>
              </a:rPr>
              <a:t>. The “R” on the </a:t>
            </a:r>
            <a:r>
              <a:rPr lang="en-US" sz="900" b="1" dirty="0" smtClean="0">
                <a:latin typeface="Arial Narrow" panose="020B0606020202030204" pitchFamily="34" charset="0"/>
                <a:cs typeface="Arial" panose="020B0604020202020204" pitchFamily="34" charset="0"/>
              </a:rPr>
              <a:t>tool screen is for Right Hand Calibration. (Note the center button is not active in this menu). The tool is operated in the calibration fixture until it stalls at the calibration point. When the tool stalls the calibration equipment provides a measured Torque value.  The tool displays the next menu prompting the operator to enter the measured value.  If the user does no want to calibration press the left or right button X to exit and the Calibration sequence is canceled.</a:t>
            </a:r>
          </a:p>
        </p:txBody>
      </p:sp>
      <p:sp>
        <p:nvSpPr>
          <p:cNvPr id="31" name="TextBox 30"/>
          <p:cNvSpPr txBox="1"/>
          <p:nvPr/>
        </p:nvSpPr>
        <p:spPr>
          <a:xfrm>
            <a:off x="2238511" y="3475374"/>
            <a:ext cx="1813105" cy="738664"/>
          </a:xfrm>
          <a:prstGeom prst="rect">
            <a:avLst/>
          </a:prstGeom>
          <a:noFill/>
        </p:spPr>
        <p:txBody>
          <a:bodyPr wrap="square" rtlCol="0">
            <a:spAutoFit/>
          </a:bodyPr>
          <a:lstStyle/>
          <a:p>
            <a:pPr algn="ctr"/>
            <a:endParaRPr lang="en-US" sz="1050" b="1" dirty="0">
              <a:solidFill>
                <a:srgbClr val="FF0000"/>
              </a:solidFill>
            </a:endParaRPr>
          </a:p>
          <a:p>
            <a:pPr algn="ctr"/>
            <a:r>
              <a:rPr lang="en-US" sz="1050" b="1" dirty="0" smtClean="0">
                <a:solidFill>
                  <a:srgbClr val="FF0000"/>
                </a:solidFill>
              </a:rPr>
              <a:t>If you enter this menu and don’t want to calibrate, hit the X to exit.</a:t>
            </a:r>
          </a:p>
        </p:txBody>
      </p:sp>
      <p:cxnSp>
        <p:nvCxnSpPr>
          <p:cNvPr id="32" name="Straight Connector 31"/>
          <p:cNvCxnSpPr/>
          <p:nvPr/>
        </p:nvCxnSpPr>
        <p:spPr>
          <a:xfrm flipV="1">
            <a:off x="3207287" y="1945978"/>
            <a:ext cx="0" cy="24178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13529" y="1334914"/>
            <a:ext cx="3633692" cy="17235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Recalibration is recommended at least once a year, or more often for higher use or when changing fastener types.</a:t>
            </a:r>
          </a:p>
          <a:p>
            <a:pPr marL="285750" indent="-285750">
              <a:spcAft>
                <a:spcPts val="600"/>
              </a:spcAft>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Note</a:t>
            </a:r>
            <a:r>
              <a:rPr lang="en-US" sz="1200" b="1" dirty="0">
                <a:latin typeface="Arial" panose="020B0604020202020204" pitchFamily="34" charset="0"/>
                <a:cs typeface="Arial" panose="020B0604020202020204" pitchFamily="34" charset="0"/>
              </a:rPr>
              <a:t>: Calibration is usually done with the RH fastener selected for consistency</a:t>
            </a:r>
            <a:r>
              <a:rPr lang="en-US" sz="1200" b="1" dirty="0" smtClean="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200" b="1" dirty="0" smtClean="0">
                <a:latin typeface="Arial" panose="020B0604020202020204" pitchFamily="34" charset="0"/>
                <a:cs typeface="Arial" panose="020B0604020202020204" pitchFamily="34" charset="0"/>
              </a:rPr>
              <a:t>Calibration should only be done by qualified personnel according to HYTORC process.</a:t>
            </a:r>
            <a:endParaRPr lang="en-US" sz="1200" b="1" dirty="0">
              <a:latin typeface="Arial" panose="020B0604020202020204" pitchFamily="34" charset="0"/>
              <a:cs typeface="Arial" panose="020B0604020202020204" pitchFamily="34" charset="0"/>
            </a:endParaRPr>
          </a:p>
        </p:txBody>
      </p:sp>
      <p:sp>
        <p:nvSpPr>
          <p:cNvPr id="11" name="TextBox 10"/>
          <p:cNvSpPr txBox="1"/>
          <p:nvPr/>
        </p:nvSpPr>
        <p:spPr>
          <a:xfrm>
            <a:off x="38642" y="769441"/>
            <a:ext cx="12153358"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Each LiON Battery Gun is Calibrated with Torque Calibration Equipment</a:t>
            </a:r>
          </a:p>
          <a:p>
            <a:pPr algn="ctr"/>
            <a:r>
              <a:rPr lang="en-US" sz="2000" b="1" dirty="0" smtClean="0">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 in the Factory before shipment.</a:t>
            </a:r>
          </a:p>
        </p:txBody>
      </p:sp>
      <p:sp>
        <p:nvSpPr>
          <p:cNvPr id="12" name="TextBox 11"/>
          <p:cNvSpPr txBox="1"/>
          <p:nvPr/>
        </p:nvSpPr>
        <p:spPr>
          <a:xfrm>
            <a:off x="231322" y="1315037"/>
            <a:ext cx="4386202" cy="523220"/>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The Calibration menu may be reached by selecting CALIBRATE GUN in the ADMIN menu</a:t>
            </a:r>
          </a:p>
        </p:txBody>
      </p:sp>
      <p:graphicFrame>
        <p:nvGraphicFramePr>
          <p:cNvPr id="16" name="Table 15"/>
          <p:cNvGraphicFramePr>
            <a:graphicFrameLocks noGrp="1"/>
          </p:cNvGraphicFramePr>
          <p:nvPr>
            <p:extLst>
              <p:ext uri="{D42A27DB-BD31-4B8C-83A1-F6EECF244321}">
                <p14:modId xmlns:p14="http://schemas.microsoft.com/office/powerpoint/2010/main" val="1432860337"/>
              </p:ext>
            </p:extLst>
          </p:nvPr>
        </p:nvGraphicFramePr>
        <p:xfrm>
          <a:off x="4375989" y="2226624"/>
          <a:ext cx="1796134" cy="2383616"/>
        </p:xfrm>
        <a:graphic>
          <a:graphicData uri="http://schemas.openxmlformats.org/drawingml/2006/table">
            <a:tbl>
              <a:tblPr firstRow="1" bandRow="1">
                <a:tableStyleId>{5C22544A-7EE6-4342-B048-85BDC9FD1C3A}</a:tableStyleId>
              </a:tblPr>
              <a:tblGrid>
                <a:gridCol w="570811"/>
                <a:gridCol w="640439"/>
                <a:gridCol w="584884"/>
              </a:tblGrid>
              <a:tr h="292686">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CALIBRATION</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6701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528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528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ENTER</a:t>
                      </a:r>
                      <a:r>
                        <a:rPr lang="en-US" sz="1000" b="0" baseline="0" dirty="0" smtClean="0">
                          <a:solidFill>
                            <a:schemeClr val="tx1"/>
                          </a:solidFill>
                          <a:latin typeface="Arial" panose="020B0604020202020204" pitchFamily="34" charset="0"/>
                          <a:cs typeface="Arial" panose="020B0604020202020204" pitchFamily="34" charset="0"/>
                        </a:rPr>
                        <a:t> MEASURED</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528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TORQUE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8277">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rgbClr val="FF0000"/>
                          </a:solidFill>
                          <a:latin typeface="Arial" panose="020B0604020202020204" pitchFamily="34" charset="0"/>
                          <a:cs typeface="Arial" panose="020B0604020202020204" pitchFamily="34" charset="0"/>
                        </a:rPr>
                        <a:t>xxx</a:t>
                      </a:r>
                      <a:endParaRPr lang="en-US" sz="1000" b="0"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8277">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8277">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99336">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76943">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551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20" name="Straight Connector 19"/>
          <p:cNvCxnSpPr/>
          <p:nvPr/>
        </p:nvCxnSpPr>
        <p:spPr>
          <a:xfrm flipV="1">
            <a:off x="4058462" y="3609085"/>
            <a:ext cx="317527" cy="1570"/>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48244" y="4638796"/>
            <a:ext cx="2378679" cy="1615827"/>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The Torque value measured by the calibration equipment is entered into the tool. To </a:t>
            </a:r>
            <a:r>
              <a:rPr lang="en-US" sz="900" b="1" dirty="0">
                <a:latin typeface="Arial Narrow" panose="020B0606020202030204" pitchFamily="34" charset="0"/>
                <a:cs typeface="Arial" panose="020B0604020202020204" pitchFamily="34" charset="0"/>
              </a:rPr>
              <a:t>enter the </a:t>
            </a:r>
            <a:r>
              <a:rPr lang="en-US" sz="900" b="1" dirty="0" smtClean="0">
                <a:latin typeface="Arial Narrow" panose="020B0606020202030204" pitchFamily="34" charset="0"/>
                <a:cs typeface="Arial" panose="020B0604020202020204" pitchFamily="34" charset="0"/>
              </a:rPr>
              <a:t>value press left or right </a:t>
            </a:r>
            <a:r>
              <a:rPr lang="en-US" sz="900" b="1" dirty="0">
                <a:latin typeface="Arial Narrow" panose="020B0606020202030204" pitchFamily="34" charset="0"/>
                <a:cs typeface="Arial" panose="020B0604020202020204" pitchFamily="34" charset="0"/>
                <a:sym typeface="Wingdings" panose="05000000000000000000" pitchFamily="2" charset="2"/>
              </a:rPr>
              <a:t> buttons to change the digits in each position to match the </a:t>
            </a:r>
            <a:r>
              <a:rPr lang="en-US" sz="900" b="1" dirty="0" smtClean="0">
                <a:latin typeface="Arial Narrow" panose="020B0606020202030204" pitchFamily="34" charset="0"/>
                <a:cs typeface="Arial" panose="020B0604020202020204" pitchFamily="34" charset="0"/>
                <a:sym typeface="Wingdings" panose="05000000000000000000" pitchFamily="2" charset="2"/>
              </a:rPr>
              <a:t>measured value </a:t>
            </a:r>
            <a:r>
              <a:rPr lang="en-US" sz="900" b="1" dirty="0">
                <a:latin typeface="Arial Narrow" panose="020B0606020202030204" pitchFamily="34" charset="0"/>
                <a:cs typeface="Arial" panose="020B0604020202020204" pitchFamily="34" charset="0"/>
                <a:sym typeface="Wingdings" panose="05000000000000000000" pitchFamily="2" charset="2"/>
              </a:rPr>
              <a:t>- press  to advance to the next </a:t>
            </a:r>
            <a:r>
              <a:rPr lang="en-US" sz="900" b="1" dirty="0" smtClean="0">
                <a:latin typeface="Arial Narrow" panose="020B0606020202030204" pitchFamily="34" charset="0"/>
                <a:cs typeface="Arial" panose="020B0604020202020204" pitchFamily="34" charset="0"/>
                <a:sym typeface="Wingdings" panose="05000000000000000000" pitchFamily="2" charset="2"/>
              </a:rPr>
              <a:t>digit. Press</a:t>
            </a:r>
            <a:r>
              <a:rPr lang="en-US" sz="900" b="1" dirty="0">
                <a:latin typeface="Arial Narrow" panose="020B0606020202030204" pitchFamily="34" charset="0"/>
                <a:cs typeface="Arial" panose="020B0604020202020204" pitchFamily="34" charset="0"/>
                <a:sym typeface="Wingdings" panose="05000000000000000000" pitchFamily="2" charset="2"/>
              </a:rPr>
              <a:t>  </a:t>
            </a:r>
            <a:r>
              <a:rPr lang="en-US" sz="900" b="1" dirty="0" smtClean="0">
                <a:latin typeface="Arial Narrow" panose="020B0606020202030204" pitchFamily="34" charset="0"/>
                <a:cs typeface="Arial" panose="020B0604020202020204" pitchFamily="34" charset="0"/>
                <a:sym typeface="Wingdings" panose="05000000000000000000" pitchFamily="2" charset="2"/>
              </a:rPr>
              <a:t>again after the last digit to return to </a:t>
            </a:r>
            <a:r>
              <a:rPr lang="en-US" sz="900" b="1" dirty="0" smtClean="0">
                <a:latin typeface="Arial Narrow" panose="020B0606020202030204" pitchFamily="34" charset="0"/>
                <a:cs typeface="Arial" panose="020B0604020202020204" pitchFamily="34" charset="0"/>
              </a:rPr>
              <a:t>the previous menu and run the tool at the next calibration point in the sequence. This procedure is repeated for all calibration points </a:t>
            </a:r>
            <a:r>
              <a:rPr lang="en-US" sz="900" b="1" dirty="0">
                <a:latin typeface="Arial Narrow" panose="020B0606020202030204" pitchFamily="34" charset="0"/>
                <a:cs typeface="Arial" panose="020B0604020202020204" pitchFamily="34" charset="0"/>
              </a:rPr>
              <a:t>(typically 1 to 10</a:t>
            </a:r>
            <a:r>
              <a:rPr lang="en-US" sz="900" b="1" dirty="0" smtClean="0">
                <a:latin typeface="Arial Narrow" panose="020B0606020202030204" pitchFamily="34" charset="0"/>
                <a:cs typeface="Arial" panose="020B0604020202020204" pitchFamily="34" charset="0"/>
              </a:rPr>
              <a:t>) </a:t>
            </a:r>
            <a:r>
              <a:rPr lang="en-US" sz="900" b="1" dirty="0">
                <a:latin typeface="Arial Narrow" panose="020B0606020202030204" pitchFamily="34" charset="0"/>
                <a:cs typeface="Arial" panose="020B0604020202020204" pitchFamily="34" charset="0"/>
              </a:rPr>
              <a:t>allowing </a:t>
            </a:r>
            <a:r>
              <a:rPr lang="en-US" sz="900" b="1" dirty="0" smtClean="0">
                <a:latin typeface="Arial Narrow" panose="020B0606020202030204" pitchFamily="34" charset="0"/>
                <a:cs typeface="Arial" panose="020B0604020202020204" pitchFamily="34" charset="0"/>
              </a:rPr>
              <a:t>the measured value to be entered into the tool at each calibration point.  </a:t>
            </a:r>
          </a:p>
        </p:txBody>
      </p:sp>
      <p:graphicFrame>
        <p:nvGraphicFramePr>
          <p:cNvPr id="22" name="Table 21"/>
          <p:cNvGraphicFramePr>
            <a:graphicFrameLocks noGrp="1"/>
          </p:cNvGraphicFramePr>
          <p:nvPr>
            <p:extLst>
              <p:ext uri="{D42A27DB-BD31-4B8C-83A1-F6EECF244321}">
                <p14:modId xmlns:p14="http://schemas.microsoft.com/office/powerpoint/2010/main" val="2935370460"/>
              </p:ext>
            </p:extLst>
          </p:nvPr>
        </p:nvGraphicFramePr>
        <p:xfrm>
          <a:off x="6489650" y="2226624"/>
          <a:ext cx="1796134" cy="2379692"/>
        </p:xfrm>
        <a:graphic>
          <a:graphicData uri="http://schemas.openxmlformats.org/drawingml/2006/table">
            <a:tbl>
              <a:tblPr firstRow="1" bandRow="1">
                <a:tableStyleId>{5C22544A-7EE6-4342-B048-85BDC9FD1C3A}</a:tableStyleId>
              </a:tblPr>
              <a:tblGrid>
                <a:gridCol w="570811"/>
                <a:gridCol w="640439"/>
                <a:gridCol w="584884"/>
              </a:tblGrid>
              <a:tr h="30145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anose="020B0604020202020204" pitchFamily="34" charset="0"/>
                          <a:cs typeface="Arial" panose="020B0604020202020204" pitchFamily="34" charset="0"/>
                        </a:rPr>
                        <a:t>CALIBRATION</a:t>
                      </a:r>
                      <a:endParaRPr lang="en-US" sz="1200" b="1"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7201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Wide Latin" panose="020A0A07050505020404" pitchFamily="18" charset="0"/>
                          <a:sym typeface="Wingdings" panose="05000000000000000000" pitchFamily="2" charset="2"/>
                        </a:rPr>
                        <a:t>            </a:t>
                      </a:r>
                      <a:r>
                        <a:rPr lang="en-US" sz="1000" b="0" baseline="0" dirty="0" smtClean="0">
                          <a:solidFill>
                            <a:schemeClr val="tx1"/>
                          </a:solidFill>
                          <a:latin typeface="Arial" panose="020B0604020202020204" pitchFamily="34" charset="0"/>
                          <a:cs typeface="Arial" panose="020B0604020202020204" pitchFamily="34" charset="0"/>
                        </a:rPr>
                        <a:t>SAVE</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62233">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         CALIBRATION</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90832">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1000" b="0" dirty="0">
                        <a:solidFill>
                          <a:srgbClr val="FF0000"/>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13248">
                <a:tc gridSpan="3">
                  <a:txBody>
                    <a:bodyPr/>
                    <a:lstStyle/>
                    <a:p>
                      <a:pPr marL="0" marR="0" indent="0" algn="l" defTabSz="457200" rtl="0" eaLnBrk="1" fontAlgn="auto" latinLnBrk="0" hangingPunct="1">
                        <a:lnSpc>
                          <a:spcPct val="110000"/>
                        </a:lnSpc>
                        <a:spcBef>
                          <a:spcPts val="100"/>
                        </a:spcBef>
                        <a:spcAft>
                          <a:spcPts val="0"/>
                        </a:spcAft>
                        <a:buClrTx/>
                        <a:buSzTx/>
                        <a:buFontTx/>
                        <a:buNone/>
                        <a:tabLst/>
                        <a:defRPr/>
                      </a:pPr>
                      <a:r>
                        <a:rPr lang="en-US" sz="1000" b="1" dirty="0" smtClean="0">
                          <a:solidFill>
                            <a:schemeClr val="tx1"/>
                          </a:solidFill>
                          <a:latin typeface="+mn-lt"/>
                          <a:sym typeface="Wingdings" panose="05000000000000000000" pitchFamily="2" charset="2"/>
                        </a:rPr>
                        <a:t>            </a:t>
                      </a:r>
                      <a:r>
                        <a:rPr lang="en-US" sz="1000" b="0" dirty="0" smtClean="0">
                          <a:solidFill>
                            <a:schemeClr val="tx1"/>
                          </a:solidFill>
                          <a:latin typeface="+mn-lt"/>
                          <a:sym typeface="Wingdings" panose="05000000000000000000" pitchFamily="2" charset="2"/>
                        </a:rPr>
                        <a:t>CANCEL</a:t>
                      </a:r>
                      <a:endParaRPr lang="en-US" sz="1000" b="0" dirty="0" smtClean="0">
                        <a:solidFill>
                          <a:schemeClr val="tx1"/>
                        </a:solidFill>
                        <a:latin typeface="+mn-lt"/>
                      </a:endParaRPr>
                    </a:p>
                    <a:p>
                      <a:pPr marL="0" marR="0" indent="0" algn="ctr" defTabSz="457200" rtl="0" eaLnBrk="1" fontAlgn="auto" latinLnBrk="0" hangingPunct="1">
                        <a:lnSpc>
                          <a:spcPct val="110000"/>
                        </a:lnSpc>
                        <a:spcBef>
                          <a:spcPts val="100"/>
                        </a:spcBef>
                        <a:spcAft>
                          <a:spcPts val="0"/>
                        </a:spcAft>
                        <a:buClrTx/>
                        <a:buSzTx/>
                        <a:buFontTx/>
                        <a:buNone/>
                        <a:tabLst/>
                        <a:defRPr/>
                      </a:pPr>
                      <a:r>
                        <a:rPr lang="en-US" sz="1000" b="0" dirty="0" smtClean="0">
                          <a:solidFill>
                            <a:schemeClr val="tx1"/>
                          </a:solidFill>
                          <a:latin typeface="Arial" panose="020B0604020202020204" pitchFamily="34" charset="0"/>
                          <a:cs typeface="Arial" panose="020B0604020202020204" pitchFamily="34" charset="0"/>
                        </a:rPr>
                        <a:t>CALIBRATION</a:t>
                      </a: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18139">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10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2917">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T="18288" marB="1828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3385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Wide Latin" panose="020A0A07050505020404" pitchFamily="18" charset="0"/>
                          <a:sym typeface="Wingdings" panose="05000000000000000000" pitchFamily="2" charset="2"/>
                        </a:rPr>
                        <a:t></a:t>
                      </a:r>
                      <a:endParaRPr lang="en-US" sz="1600" b="1" dirty="0" smtClean="0">
                        <a:solidFill>
                          <a:schemeClr val="tx1"/>
                        </a:solidFill>
                        <a:latin typeface="Wide Latin" panose="020A0A07050505020404" pitchFamily="18" charset="0"/>
                      </a:endParaRPr>
                    </a:p>
                  </a:txBody>
                  <a:tcP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Wide Latin" panose="020A0A07050505020404" pitchFamily="18" charset="0"/>
                          <a:sym typeface="Wingdings" panose="05000000000000000000" pitchFamily="2" charset="2"/>
                        </a:rPr>
                        <a:t></a:t>
                      </a:r>
                      <a:endParaRPr lang="en-US" dirty="0"/>
                    </a:p>
                  </a:txBody>
                  <a:tcPr>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23" name="Straight Connector 22"/>
          <p:cNvCxnSpPr/>
          <p:nvPr/>
        </p:nvCxnSpPr>
        <p:spPr>
          <a:xfrm flipV="1">
            <a:off x="6165655" y="3536724"/>
            <a:ext cx="317527" cy="1570"/>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83182" y="4695735"/>
            <a:ext cx="2185178" cy="1754326"/>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Following entry of the last (maximum) calibration point a menu appears to allow the calibration values to be saved in the tool.  Select SAVE  to complete the calibration process or CANCEL to return to the ADMIN menu.</a:t>
            </a:r>
          </a:p>
          <a:p>
            <a:r>
              <a:rPr lang="en-US" sz="900" b="1" dirty="0" smtClean="0">
                <a:latin typeface="Arial Narrow" panose="020B0606020202030204" pitchFamily="34" charset="0"/>
                <a:cs typeface="Arial" panose="020B0604020202020204" pitchFamily="34" charset="0"/>
              </a:rPr>
              <a:t>Note: Following the calibration process the tool is again tested against known calibration values to ensure accuracy ±5%.  A calibration sticker is affixed to the tool providing date of calibration and due date for next calibration.</a:t>
            </a:r>
          </a:p>
        </p:txBody>
      </p:sp>
      <p:cxnSp>
        <p:nvCxnSpPr>
          <p:cNvPr id="25" name="Straight Connector 24"/>
          <p:cNvCxnSpPr>
            <a:endCxn id="31" idx="3"/>
          </p:cNvCxnSpPr>
          <p:nvPr/>
        </p:nvCxnSpPr>
        <p:spPr>
          <a:xfrm flipH="1">
            <a:off x="4051616" y="3844706"/>
            <a:ext cx="317528" cy="0"/>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951269" y="3361216"/>
            <a:ext cx="317527" cy="1570"/>
          </a:xfrm>
          <a:prstGeom prst="line">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003" y="4622022"/>
            <a:ext cx="2271838" cy="1615827"/>
          </a:xfrm>
          <a:prstGeom prst="rect">
            <a:avLst/>
          </a:prstGeom>
          <a:noFill/>
        </p:spPr>
        <p:txBody>
          <a:bodyPr wrap="square" rtlCol="0">
            <a:spAutoFit/>
          </a:bodyPr>
          <a:lstStyle/>
          <a:p>
            <a:r>
              <a:rPr lang="en-US" sz="900" b="1" dirty="0" smtClean="0">
                <a:latin typeface="Arial Narrow" panose="020B0606020202030204" pitchFamily="34" charset="0"/>
                <a:cs typeface="Arial" panose="020B0604020202020204" pitchFamily="34" charset="0"/>
              </a:rPr>
              <a:t>Shortcut:  The Calibration menu may also be accessed with a Shortcut - Press and hold Right and Center Buttons approximately 3-seconds and release to display the Calibration Menu.  </a:t>
            </a:r>
          </a:p>
          <a:p>
            <a:endParaRPr lang="en-US" sz="900" b="1" dirty="0" smtClean="0">
              <a:latin typeface="Arial Narrow" panose="020B0606020202030204" pitchFamily="34" charset="0"/>
              <a:cs typeface="Arial" panose="020B0604020202020204" pitchFamily="34" charset="0"/>
            </a:endParaRPr>
          </a:p>
          <a:p>
            <a:r>
              <a:rPr lang="en-US" sz="900" b="1" dirty="0" smtClean="0">
                <a:latin typeface="Arial Narrow" panose="020B0606020202030204" pitchFamily="34" charset="0"/>
                <a:cs typeface="Arial" panose="020B0604020202020204" pitchFamily="34" charset="0"/>
              </a:rPr>
              <a:t>Note if the Unlock code has not been entered yet in the session, the operator will be presented with the ADMIN screen and asked for the unlock code before directing them to the Calibration menu.</a:t>
            </a:r>
          </a:p>
        </p:txBody>
      </p:sp>
      <p:sp>
        <p:nvSpPr>
          <p:cNvPr id="35" name="TextBox 34"/>
          <p:cNvSpPr txBox="1"/>
          <p:nvPr/>
        </p:nvSpPr>
        <p:spPr>
          <a:xfrm>
            <a:off x="8668360" y="6147378"/>
            <a:ext cx="2546546"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Calibration Equipment</a:t>
            </a:r>
          </a:p>
        </p:txBody>
      </p:sp>
      <p:cxnSp>
        <p:nvCxnSpPr>
          <p:cNvPr id="36" name="Straight Arrow Connector 35"/>
          <p:cNvCxnSpPr/>
          <p:nvPr/>
        </p:nvCxnSpPr>
        <p:spPr>
          <a:xfrm flipH="1">
            <a:off x="9006708" y="5865915"/>
            <a:ext cx="198498" cy="307148"/>
          </a:xfrm>
          <a:prstGeom prst="straightConnector1">
            <a:avLst/>
          </a:prstGeom>
          <a:ln w="28575">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205206" y="3113030"/>
            <a:ext cx="2546546"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Calibration Equipment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4828" y="3494859"/>
            <a:ext cx="3383280" cy="2535936"/>
          </a:xfrm>
          <a:prstGeom prst="rect">
            <a:avLst/>
          </a:prstGeom>
        </p:spPr>
      </p:pic>
    </p:spTree>
    <p:extLst>
      <p:ext uri="{BB962C8B-B14F-4D97-AF65-F5344CB8AC3E}">
        <p14:creationId xmlns:p14="http://schemas.microsoft.com/office/powerpoint/2010/main" val="845313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82" y="722633"/>
            <a:ext cx="7840839" cy="6063198"/>
          </a:xfrm>
          <a:prstGeom prst="rect">
            <a:avLst/>
          </a:prstGeom>
        </p:spPr>
        <p:txBody>
          <a:bodyPr wrap="square">
            <a:spAutoFit/>
          </a:bodyPr>
          <a:lstStyle/>
          <a:p>
            <a:pPr marL="285750" indent="-285750">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Configure the tool with appropriate socket and reaction arm if used.</a:t>
            </a:r>
          </a:p>
          <a:p>
            <a:pPr marL="285750" indent="-285750">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Power on the tool and set TORQUE, ANGLE and RELEASE and Fastener Type.</a:t>
            </a:r>
          </a:p>
          <a:p>
            <a:pPr marL="285750" indent="-285750">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Complete any other setup functions; e.g. start Data Recording before beginning the operation.</a:t>
            </a:r>
          </a:p>
          <a:p>
            <a:pPr marL="285750" indent="-285750">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needed, </a:t>
            </a:r>
            <a:r>
              <a:rPr lang="en-US" sz="1400" dirty="0" smtClean="0">
                <a:latin typeface="Arial" panose="020B0604020202020204" pitchFamily="34" charset="0"/>
                <a:cs typeface="Arial" panose="020B0604020202020204" pitchFamily="34" charset="0"/>
              </a:rPr>
              <a:t>apply a back </a:t>
            </a:r>
            <a:r>
              <a:rPr lang="en-US" sz="1400" dirty="0">
                <a:latin typeface="Arial" panose="020B0604020202020204" pitchFamily="34" charset="0"/>
                <a:cs typeface="Arial" panose="020B0604020202020204" pitchFamily="34" charset="0"/>
              </a:rPr>
              <a:t>wrench </a:t>
            </a:r>
            <a:r>
              <a:rPr lang="en-US" sz="1400" dirty="0" smtClean="0">
                <a:latin typeface="Arial" panose="020B0604020202020204" pitchFamily="34" charset="0"/>
                <a:cs typeface="Arial" panose="020B0604020202020204" pitchFamily="34" charset="0"/>
              </a:rPr>
              <a:t>to the back nut on the bolt.</a:t>
            </a:r>
            <a:endParaRPr lang="en-US" sz="140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Place </a:t>
            </a:r>
            <a:r>
              <a:rPr lang="en-US" sz="1400" dirty="0">
                <a:latin typeface="Arial" panose="020B0604020202020204" pitchFamily="34" charset="0"/>
                <a:cs typeface="Arial" panose="020B0604020202020204" pitchFamily="34" charset="0"/>
              </a:rPr>
              <a:t>the tool socket on the nut, making sure that the </a:t>
            </a:r>
            <a:r>
              <a:rPr lang="en-US" sz="1400" dirty="0" smtClean="0">
                <a:latin typeface="Arial" panose="020B0604020202020204" pitchFamily="34" charset="0"/>
                <a:cs typeface="Arial" panose="020B0604020202020204" pitchFamily="34" charset="0"/>
              </a:rPr>
              <a:t>socket </a:t>
            </a:r>
            <a:r>
              <a:rPr lang="en-US" sz="1400" dirty="0">
                <a:latin typeface="Arial" panose="020B0604020202020204" pitchFamily="34" charset="0"/>
                <a:cs typeface="Arial" panose="020B0604020202020204" pitchFamily="34" charset="0"/>
              </a:rPr>
              <a:t>has fully engaged the nut. </a:t>
            </a:r>
          </a:p>
          <a:p>
            <a:pPr marL="285750" indent="-285750">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a reaction arm is used, make sure the reaction arm is firmly abutted against a stationary object (e.g. an adjacent nut, flange, equipment housing etc</a:t>
            </a:r>
            <a:r>
              <a:rPr lang="en-US" sz="1400" dirty="0" smtClean="0">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q"/>
            </a:pPr>
            <a:r>
              <a:rPr lang="en-US" sz="1400" b="1" dirty="0" smtClean="0">
                <a:latin typeface="Arial" panose="020B0604020202020204" pitchFamily="34" charset="0"/>
                <a:cs typeface="Arial" panose="020B0604020202020204" pitchFamily="34" charset="0"/>
              </a:rPr>
              <a:t>Pull </a:t>
            </a:r>
            <a:r>
              <a:rPr lang="en-US" sz="1400" b="1" dirty="0">
                <a:latin typeface="Arial" panose="020B0604020202020204" pitchFamily="34" charset="0"/>
                <a:cs typeface="Arial" panose="020B0604020202020204" pitchFamily="34" charset="0"/>
              </a:rPr>
              <a:t>the trigger </a:t>
            </a:r>
            <a:r>
              <a:rPr lang="en-US" sz="1400" dirty="0">
                <a:latin typeface="Arial" panose="020B0604020202020204" pitchFamily="34" charset="0"/>
                <a:cs typeface="Arial" panose="020B0604020202020204" pitchFamily="34" charset="0"/>
              </a:rPr>
              <a:t>to start the </a:t>
            </a:r>
            <a:r>
              <a:rPr lang="en-US" sz="1400" dirty="0" smtClean="0">
                <a:latin typeface="Arial" panose="020B0604020202020204" pitchFamily="34" charset="0"/>
                <a:cs typeface="Arial" panose="020B0604020202020204" pitchFamily="34" charset="0"/>
              </a:rPr>
              <a:t>operation cycle.</a:t>
            </a:r>
          </a:p>
          <a:p>
            <a:pPr lvl="1">
              <a:spcBef>
                <a:spcPts val="600"/>
              </a:spcBef>
            </a:pPr>
            <a:r>
              <a:rPr lang="en-US" sz="1200" b="1" dirty="0" smtClean="0">
                <a:latin typeface="Arial" panose="020B0604020202020204" pitchFamily="34" charset="0"/>
                <a:cs typeface="Arial" panose="020B0604020202020204" pitchFamily="34" charset="0"/>
              </a:rPr>
              <a:t>Note: </a:t>
            </a:r>
            <a:r>
              <a:rPr lang="en-US" sz="1200" dirty="0" smtClean="0">
                <a:latin typeface="Arial" panose="020B0604020202020204" pitchFamily="34" charset="0"/>
                <a:cs typeface="Arial" panose="020B0604020202020204" pitchFamily="34" charset="0"/>
              </a:rPr>
              <a:t>If </a:t>
            </a:r>
            <a:r>
              <a:rPr lang="en-US" sz="1200" dirty="0">
                <a:latin typeface="Arial" panose="020B0604020202020204" pitchFamily="34" charset="0"/>
                <a:cs typeface="Arial" panose="020B0604020202020204" pitchFamily="34" charset="0"/>
              </a:rPr>
              <a:t>RH or LH fasteners are selected </a:t>
            </a:r>
            <a:r>
              <a:rPr lang="en-US" sz="1200" dirty="0" smtClean="0">
                <a:latin typeface="Arial" panose="020B0604020202020204" pitchFamily="34" charset="0"/>
                <a:cs typeface="Arial" panose="020B0604020202020204" pitchFamily="34" charset="0"/>
              </a:rPr>
              <a:t>the tool </a:t>
            </a:r>
            <a:r>
              <a:rPr lang="en-US" sz="1200" dirty="0">
                <a:latin typeface="Arial" panose="020B0604020202020204" pitchFamily="34" charset="0"/>
                <a:cs typeface="Arial" panose="020B0604020202020204" pitchFamily="34" charset="0"/>
              </a:rPr>
              <a:t>will not operate until the </a:t>
            </a:r>
            <a:r>
              <a:rPr lang="en-US" sz="1200" dirty="0" smtClean="0">
                <a:latin typeface="Arial" panose="020B0604020202020204" pitchFamily="34" charset="0"/>
                <a:cs typeface="Arial" panose="020B0604020202020204" pitchFamily="34" charset="0"/>
              </a:rPr>
              <a:t>user simultaneously </a:t>
            </a:r>
            <a:r>
              <a:rPr lang="en-US" sz="1200" dirty="0">
                <a:latin typeface="Arial" panose="020B0604020202020204" pitchFamily="34" charset="0"/>
                <a:cs typeface="Arial" panose="020B0604020202020204" pitchFamily="34" charset="0"/>
              </a:rPr>
              <a:t>pushes </a:t>
            </a: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trigger </a:t>
            </a:r>
            <a:r>
              <a:rPr lang="en-US" sz="1200" dirty="0" smtClean="0">
                <a:latin typeface="Arial" panose="020B0604020202020204" pitchFamily="34" charset="0"/>
                <a:cs typeface="Arial" panose="020B0604020202020204" pitchFamily="34" charset="0"/>
              </a:rPr>
              <a:t>and any button on the rear of the tool – this is a safety feature to ensure that hands are clear of the reaction arm.  If the reaction arm is has not already been positioned against a firm surface, once the tool starts the </a:t>
            </a:r>
            <a:r>
              <a:rPr lang="en-US" sz="1200" dirty="0">
                <a:latin typeface="Arial" panose="020B0604020202020204" pitchFamily="34" charset="0"/>
                <a:cs typeface="Arial" panose="020B0604020202020204" pitchFamily="34" charset="0"/>
              </a:rPr>
              <a:t>reaction arm will move until it is firmly abutted against the reaction </a:t>
            </a:r>
            <a:r>
              <a:rPr lang="en-US" sz="1200" dirty="0" smtClean="0">
                <a:latin typeface="Arial" panose="020B0604020202020204" pitchFamily="34" charset="0"/>
                <a:cs typeface="Arial" panose="020B0604020202020204" pitchFamily="34" charset="0"/>
              </a:rPr>
              <a:t>surface.</a:t>
            </a:r>
            <a:endParaRPr lang="en-US" sz="120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q"/>
            </a:pPr>
            <a:r>
              <a:rPr lang="en-US" sz="1400" b="1" dirty="0" smtClean="0">
                <a:latin typeface="Arial" panose="020B0604020202020204" pitchFamily="34" charset="0"/>
                <a:cs typeface="Arial" panose="020B0604020202020204" pitchFamily="34" charset="0"/>
              </a:rPr>
              <a:t>Continue holding the trigger</a:t>
            </a:r>
            <a:r>
              <a:rPr lang="en-US" sz="1400" dirty="0" smtClean="0">
                <a:latin typeface="Arial" panose="020B0604020202020204" pitchFamily="34" charset="0"/>
                <a:cs typeface="Arial" panose="020B0604020202020204" pitchFamily="34" charset="0"/>
              </a:rPr>
              <a:t> and the tool </a:t>
            </a:r>
            <a:r>
              <a:rPr lang="en-US" sz="1400" dirty="0">
                <a:latin typeface="Arial" panose="020B0604020202020204" pitchFamily="34" charset="0"/>
                <a:cs typeface="Arial" panose="020B0604020202020204" pitchFamily="34" charset="0"/>
              </a:rPr>
              <a:t>will </a:t>
            </a:r>
            <a:r>
              <a:rPr lang="en-US" sz="1400" dirty="0" smtClean="0">
                <a:latin typeface="Arial" panose="020B0604020202020204" pitchFamily="34" charset="0"/>
                <a:cs typeface="Arial" panose="020B0604020202020204" pitchFamily="34" charset="0"/>
              </a:rPr>
              <a:t>torque </a:t>
            </a:r>
            <a:r>
              <a:rPr lang="en-US" sz="1400" dirty="0">
                <a:latin typeface="Arial" panose="020B0604020202020204" pitchFamily="34" charset="0"/>
                <a:cs typeface="Arial" panose="020B0604020202020204" pitchFamily="34" charset="0"/>
              </a:rPr>
              <a:t>and rotate the </a:t>
            </a:r>
            <a:r>
              <a:rPr lang="en-US" sz="1400" dirty="0" smtClean="0">
                <a:latin typeface="Arial" panose="020B0604020202020204" pitchFamily="34" charset="0"/>
                <a:cs typeface="Arial" panose="020B0604020202020204" pitchFamily="34" charset="0"/>
              </a:rPr>
              <a:t>nut </a:t>
            </a:r>
            <a:r>
              <a:rPr lang="en-US" sz="1400" dirty="0">
                <a:latin typeface="Arial" panose="020B0604020202020204" pitchFamily="34" charset="0"/>
                <a:cs typeface="Arial" panose="020B0604020202020204" pitchFamily="34" charset="0"/>
              </a:rPr>
              <a:t>until </a:t>
            </a:r>
            <a:r>
              <a:rPr lang="en-US" sz="1400" dirty="0" smtClean="0">
                <a:latin typeface="Arial" panose="020B0604020202020204" pitchFamily="34" charset="0"/>
                <a:cs typeface="Arial" panose="020B0604020202020204" pitchFamily="34" charset="0"/>
              </a:rPr>
              <a:t>it stalls at the specified TORQUE value.</a:t>
            </a:r>
          </a:p>
          <a:p>
            <a:pPr marL="285750" indent="-285750">
              <a:spcBef>
                <a:spcPts val="600"/>
              </a:spcBef>
              <a:buFont typeface="Wingdings" panose="05000000000000000000" pitchFamily="2" charset="2"/>
              <a:buChar char="q"/>
            </a:pPr>
            <a:r>
              <a:rPr lang="en-US" sz="1400" b="1" dirty="0">
                <a:latin typeface="Arial" panose="020B0604020202020204" pitchFamily="34" charset="0"/>
                <a:cs typeface="Arial" panose="020B0604020202020204" pitchFamily="34" charset="0"/>
              </a:rPr>
              <a:t>Continue holding the trigger </a:t>
            </a:r>
            <a:r>
              <a:rPr lang="en-US" sz="1400" b="1" dirty="0" smtClean="0">
                <a:latin typeface="Arial" panose="020B0604020202020204" pitchFamily="34" charset="0"/>
                <a:cs typeface="Arial" panose="020B0604020202020204" pitchFamily="34" charset="0"/>
              </a:rPr>
              <a:t>if an ANGLE has </a:t>
            </a:r>
            <a:r>
              <a:rPr lang="en-US" sz="1400" b="1" dirty="0">
                <a:latin typeface="Arial" panose="020B0604020202020204" pitchFamily="34" charset="0"/>
                <a:cs typeface="Arial" panose="020B0604020202020204" pitchFamily="34" charset="0"/>
              </a:rPr>
              <a:t>been </a:t>
            </a:r>
            <a:r>
              <a:rPr lang="en-US" sz="1400" b="1" dirty="0" smtClean="0">
                <a:latin typeface="Arial" panose="020B0604020202020204" pitchFamily="34" charset="0"/>
                <a:cs typeface="Arial" panose="020B0604020202020204" pitchFamily="34" charset="0"/>
              </a:rPr>
              <a:t>specified </a:t>
            </a:r>
            <a:r>
              <a:rPr lang="en-US" sz="1400" dirty="0" smtClean="0">
                <a:latin typeface="Arial" panose="020B0604020202020204" pitchFamily="34" charset="0"/>
                <a:cs typeface="Arial" panose="020B0604020202020204" pitchFamily="34" charset="0"/>
              </a:rPr>
              <a:t>and</a:t>
            </a:r>
            <a:r>
              <a:rPr lang="en-US" sz="1400" b="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tool </a:t>
            </a:r>
            <a:r>
              <a:rPr lang="en-US" sz="1400" dirty="0" smtClean="0">
                <a:latin typeface="Arial" panose="020B0604020202020204" pitchFamily="34" charset="0"/>
                <a:cs typeface="Arial" panose="020B0604020202020204" pitchFamily="34" charset="0"/>
              </a:rPr>
              <a:t>will restart (after completing the specified TORQUE and time delay) and then stall again after rotating the nut through the specified ANGLE.</a:t>
            </a:r>
            <a:endParaRPr lang="en-US" sz="140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q"/>
            </a:pPr>
            <a:r>
              <a:rPr lang="en-US" sz="1400" b="1" dirty="0" smtClean="0">
                <a:latin typeface="Arial" panose="020B0604020202020204" pitchFamily="34" charset="0"/>
                <a:cs typeface="Arial" panose="020B0604020202020204" pitchFamily="34" charset="0"/>
              </a:rPr>
              <a:t>Continue holding the trigger if </a:t>
            </a:r>
            <a:r>
              <a:rPr lang="en-US" sz="1400" b="1" dirty="0">
                <a:latin typeface="Arial" panose="020B0604020202020204" pitchFamily="34" charset="0"/>
                <a:cs typeface="Arial" panose="020B0604020202020204" pitchFamily="34" charset="0"/>
              </a:rPr>
              <a:t>a </a:t>
            </a:r>
            <a:r>
              <a:rPr lang="en-US" sz="1400" b="1" dirty="0" smtClean="0">
                <a:latin typeface="Arial" panose="020B0604020202020204" pitchFamily="34" charset="0"/>
                <a:cs typeface="Arial" panose="020B0604020202020204" pitchFamily="34" charset="0"/>
              </a:rPr>
              <a:t>RELEASE has </a:t>
            </a:r>
            <a:r>
              <a:rPr lang="en-US" sz="1400" b="1" dirty="0">
                <a:latin typeface="Arial" panose="020B0604020202020204" pitchFamily="34" charset="0"/>
                <a:cs typeface="Arial" panose="020B0604020202020204" pitchFamily="34" charset="0"/>
              </a:rPr>
              <a:t>been </a:t>
            </a:r>
            <a:r>
              <a:rPr lang="en-US" sz="1400" b="1" dirty="0" smtClean="0">
                <a:latin typeface="Arial" panose="020B0604020202020204" pitchFamily="34" charset="0"/>
                <a:cs typeface="Arial" panose="020B0604020202020204" pitchFamily="34" charset="0"/>
              </a:rPr>
              <a:t>specified </a:t>
            </a:r>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the tool </a:t>
            </a:r>
            <a:r>
              <a:rPr lang="en-US" sz="1400" dirty="0" smtClean="0">
                <a:latin typeface="Arial" panose="020B0604020202020204" pitchFamily="34" charset="0"/>
                <a:cs typeface="Arial" panose="020B0604020202020204" pitchFamily="34" charset="0"/>
              </a:rPr>
              <a:t>will restart (after completing the specified TORQUE, ANGLE and time delays) and then stall again after completing the reverse RELEASE angle to allow the tool to be released from the nut.</a:t>
            </a:r>
          </a:p>
          <a:p>
            <a:pPr marL="285750" indent="-285750">
              <a:spcBef>
                <a:spcPts val="600"/>
              </a:spcBef>
              <a:buFont typeface="Wingdings" panose="05000000000000000000" pitchFamily="2" charset="2"/>
              <a:buChar char="q"/>
            </a:pPr>
            <a:r>
              <a:rPr lang="en-US" sz="1400" b="1" dirty="0" smtClean="0">
                <a:latin typeface="Arial" panose="020B0604020202020204" pitchFamily="34" charset="0"/>
                <a:cs typeface="Arial" panose="020B0604020202020204" pitchFamily="34" charset="0"/>
              </a:rPr>
              <a:t>Release the trigger </a:t>
            </a:r>
            <a:r>
              <a:rPr lang="en-US" sz="1400" dirty="0" smtClean="0">
                <a:latin typeface="Arial" panose="020B0604020202020204" pitchFamily="34" charset="0"/>
                <a:cs typeface="Arial" panose="020B0604020202020204" pitchFamily="34" charset="0"/>
              </a:rPr>
              <a:t>only after the tool has </a:t>
            </a:r>
            <a:r>
              <a:rPr lang="en-US" sz="1400" dirty="0">
                <a:latin typeface="Arial" panose="020B0604020202020204" pitchFamily="34" charset="0"/>
                <a:cs typeface="Arial" panose="020B0604020202020204" pitchFamily="34" charset="0"/>
              </a:rPr>
              <a:t>completed </a:t>
            </a:r>
            <a:r>
              <a:rPr lang="en-US" sz="1400" dirty="0" smtClean="0">
                <a:latin typeface="Arial" panose="020B0604020202020204" pitchFamily="34" charset="0"/>
                <a:cs typeface="Arial" panose="020B0604020202020204" pitchFamily="34" charset="0"/>
              </a:rPr>
              <a:t>all specified operations and stalls, and then remove the tool and socket from the nut.</a:t>
            </a:r>
            <a:endParaRPr lang="en-US" sz="1400" dirty="0">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q"/>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status light is amber during operation, if the operation is successful status light will illuminate green, if unsuccessful the status light will turn red</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3" name="TextBox 2"/>
          <p:cNvSpPr txBox="1"/>
          <p:nvPr/>
        </p:nvSpPr>
        <p:spPr>
          <a:xfrm>
            <a:off x="-59995" y="21772"/>
            <a:ext cx="12251995"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Tighten Bolt</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11" name="TextBox 7"/>
          <p:cNvSpPr txBox="1">
            <a:spLocks noChangeArrowheads="1"/>
          </p:cNvSpPr>
          <p:nvPr/>
        </p:nvSpPr>
        <p:spPr bwMode="auto">
          <a:xfrm>
            <a:off x="10192871" y="452107"/>
            <a:ext cx="199912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000">
                <a:solidFill>
                  <a:schemeClr val="tx1"/>
                </a:solidFill>
                <a:latin typeface="Arial" panose="020B0604020202020204" pitchFamily="34" charset="0"/>
              </a:defRPr>
            </a:lvl1pPr>
            <a:lvl2pPr marL="742950" indent="-285750" algn="ctr">
              <a:defRPr sz="2000">
                <a:solidFill>
                  <a:schemeClr val="tx1"/>
                </a:solidFill>
                <a:latin typeface="Arial" panose="020B0604020202020204" pitchFamily="34" charset="0"/>
              </a:defRPr>
            </a:lvl2pPr>
            <a:lvl3pPr marL="1143000" indent="-228600" algn="ctr">
              <a:defRPr sz="2000">
                <a:solidFill>
                  <a:schemeClr val="tx1"/>
                </a:solidFill>
                <a:latin typeface="Arial" panose="020B0604020202020204" pitchFamily="34" charset="0"/>
              </a:defRPr>
            </a:lvl3pPr>
            <a:lvl4pPr marL="1600200" indent="-228600" algn="ctr">
              <a:defRPr sz="2000">
                <a:solidFill>
                  <a:schemeClr val="tx1"/>
                </a:solidFill>
                <a:latin typeface="Arial" panose="020B0604020202020204" pitchFamily="34" charset="0"/>
              </a:defRPr>
            </a:lvl4pPr>
            <a:lvl5pPr marL="2057400" indent="-228600" algn="ctr">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r>
              <a:rPr lang="en-US" altLang="en-US" sz="1200" dirty="0" smtClean="0">
                <a:cs typeface="Arial" panose="020B0604020202020204" pitchFamily="34" charset="0"/>
              </a:rPr>
              <a:t>If the tool is set for RH or LH fasteners and the trigger is pulled, a message is displayed to instruct the operator to “Press any button to start operation.”  This forces the operator to continue holding the trigger while moving the second hand to the rear of the tool to push a button to start, to ensure that both hands are clear of the reaction area.</a:t>
            </a:r>
            <a:endParaRPr lang="en-US" altLang="en-US" sz="1200" dirty="0">
              <a:cs typeface="Arial" panose="020B0604020202020204" pitchFamily="34" charset="0"/>
            </a:endParaRPr>
          </a:p>
        </p:txBody>
      </p:sp>
      <p:sp>
        <p:nvSpPr>
          <p:cNvPr id="12" name="TextBox 11"/>
          <p:cNvSpPr txBox="1"/>
          <p:nvPr/>
        </p:nvSpPr>
        <p:spPr>
          <a:xfrm>
            <a:off x="8059248" y="3177034"/>
            <a:ext cx="3976391" cy="523220"/>
          </a:xfrm>
          <a:prstGeom prst="rect">
            <a:avLst/>
          </a:prstGeom>
          <a:noFill/>
        </p:spPr>
        <p:txBody>
          <a:bodyPr wrap="square" rtlCol="0">
            <a:spAutoFit/>
          </a:bodyPr>
          <a:lstStyle/>
          <a:p>
            <a:r>
              <a:rPr lang="en-US" sz="1400" b="1" dirty="0" smtClean="0">
                <a:latin typeface="Arial Narrow" panose="020B0606020202030204" pitchFamily="34" charset="0"/>
                <a:cs typeface="Arial" panose="020B0604020202020204" pitchFamily="34" charset="0"/>
              </a:rPr>
              <a:t>For RH and LH fastener, the operator must pull trigger and press button simultaneously to begin operation.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255" y="508106"/>
            <a:ext cx="2261616" cy="25298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598" y="3773321"/>
            <a:ext cx="3363238" cy="3012510"/>
          </a:xfrm>
          <a:prstGeom prst="rect">
            <a:avLst/>
          </a:prstGeom>
        </p:spPr>
      </p:pic>
    </p:spTree>
    <p:extLst>
      <p:ext uri="{BB962C8B-B14F-4D97-AF65-F5344CB8AC3E}">
        <p14:creationId xmlns:p14="http://schemas.microsoft.com/office/powerpoint/2010/main" val="1512794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Loosen Bolt</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3" name="Rectangle 2"/>
          <p:cNvSpPr/>
          <p:nvPr/>
        </p:nvSpPr>
        <p:spPr>
          <a:xfrm>
            <a:off x="567585" y="1056176"/>
            <a:ext cx="10977283" cy="3939540"/>
          </a:xfrm>
          <a:prstGeom prst="rect">
            <a:avLst/>
          </a:prstGeom>
        </p:spPr>
        <p:txBody>
          <a:bodyPr wrap="square">
            <a:spAutoFit/>
          </a:bodyPr>
          <a:lstStyle/>
          <a:p>
            <a:pPr marL="285750" indent="-285750">
              <a:spcBef>
                <a:spcPts val="1200"/>
              </a:spcBef>
              <a:buFont typeface="Wingdings" panose="05000000000000000000" pitchFamily="2" charset="2"/>
              <a:buChar char="q"/>
            </a:pPr>
            <a:r>
              <a:rPr lang="en-US" dirty="0" smtClean="0">
                <a:latin typeface="Arial" panose="020B0604020202020204" pitchFamily="34" charset="0"/>
                <a:cs typeface="Arial" panose="020B0604020202020204" pitchFamily="34" charset="0"/>
              </a:rPr>
              <a:t>Use the menu to specify the type of fastener being used.</a:t>
            </a:r>
          </a:p>
          <a:p>
            <a:pPr marL="285750" indent="-285750">
              <a:spcBef>
                <a:spcPts val="1200"/>
              </a:spcBef>
              <a:buFont typeface="Wingdings" panose="05000000000000000000" pitchFamily="2" charset="2"/>
              <a:buChar char="q"/>
            </a:pPr>
            <a:r>
              <a:rPr lang="en-US" dirty="0">
                <a:latin typeface="Arial" panose="020B0604020202020204" pitchFamily="34" charset="0"/>
                <a:cs typeface="Arial" panose="020B0604020202020204" pitchFamily="34" charset="0"/>
              </a:rPr>
              <a:t>Use the directional switch to make sure the tool to is set to loosen the fastener.</a:t>
            </a:r>
          </a:p>
          <a:p>
            <a:pPr marL="285750" indent="-285750">
              <a:spcBef>
                <a:spcPts val="1200"/>
              </a:spcBef>
              <a:buFont typeface="Wingdings" panose="05000000000000000000" pitchFamily="2" charset="2"/>
              <a:buChar char="q"/>
            </a:pPr>
            <a:r>
              <a:rPr lang="en-US" dirty="0" smtClean="0">
                <a:latin typeface="Arial" panose="020B0604020202020204" pitchFamily="34" charset="0"/>
                <a:cs typeface="Arial" panose="020B0604020202020204" pitchFamily="34" charset="0"/>
              </a:rPr>
              <a:t>Make sure the tool is positioned properly on the nut.</a:t>
            </a:r>
          </a:p>
          <a:p>
            <a:pPr marL="285750" indent="-285750">
              <a:spcBef>
                <a:spcPts val="1200"/>
              </a:spcBef>
              <a:buFont typeface="Wingdings" panose="05000000000000000000" pitchFamily="2" charset="2"/>
              <a:buChar char="q"/>
            </a:pPr>
            <a:r>
              <a:rPr lang="en-US" dirty="0">
                <a:latin typeface="Arial" panose="020B0604020202020204" pitchFamily="34" charset="0"/>
                <a:cs typeface="Arial" panose="020B0604020202020204" pitchFamily="34" charset="0"/>
              </a:rPr>
              <a:t>If needed, install back wrench or apply back wrench fixture to the back nut.</a:t>
            </a:r>
          </a:p>
          <a:p>
            <a:pPr marL="285750" indent="-285750">
              <a:spcBef>
                <a:spcPts val="1200"/>
              </a:spcBef>
              <a:buFont typeface="Wingdings" panose="05000000000000000000" pitchFamily="2" charset="2"/>
              <a:buChar char="q"/>
            </a:pPr>
            <a:r>
              <a:rPr lang="en-US" dirty="0" smtClean="0">
                <a:latin typeface="Arial" panose="020B0604020202020204" pitchFamily="34" charset="0"/>
                <a:cs typeface="Arial" panose="020B0604020202020204" pitchFamily="34" charset="0"/>
              </a:rPr>
              <a:t>If a reaction arm is used, make sure the reaction arm is firmly abutted against a stationary object (e.g. an adjacent nut, flange, equipment housing etc.</a:t>
            </a:r>
          </a:p>
          <a:p>
            <a:pPr marL="285750" indent="-285750">
              <a:spcBef>
                <a:spcPts val="1200"/>
              </a:spcBef>
              <a:buFont typeface="Wingdings" panose="05000000000000000000" pitchFamily="2" charset="2"/>
              <a:buChar char="q"/>
            </a:pPr>
            <a:r>
              <a:rPr lang="en-US" dirty="0" smtClean="0">
                <a:latin typeface="Arial" panose="020B0604020202020204" pitchFamily="34" charset="0"/>
                <a:cs typeface="Arial" panose="020B0604020202020204" pitchFamily="34" charset="0"/>
              </a:rPr>
              <a:t>Pull the trigger to start the loosening operation, nut will continue to turn. </a:t>
            </a:r>
          </a:p>
          <a:p>
            <a:pPr marL="285750" indent="-285750">
              <a:spcBef>
                <a:spcPts val="1200"/>
              </a:spcBef>
              <a:buFont typeface="Wingdings" panose="05000000000000000000" pitchFamily="2" charset="2"/>
              <a:buChar char="q"/>
            </a:pPr>
            <a:r>
              <a:rPr lang="en-US" dirty="0" smtClean="0">
                <a:latin typeface="Arial" panose="020B0604020202020204" pitchFamily="34" charset="0"/>
                <a:cs typeface="Arial" panose="020B0604020202020204" pitchFamily="34" charset="0"/>
              </a:rPr>
              <a:t>Release the trigger to stop loosening the fastener to verify that the bolt is completely loose.</a:t>
            </a:r>
          </a:p>
          <a:p>
            <a:pPr marL="285750" indent="-285750">
              <a:spcBef>
                <a:spcPts val="1200"/>
              </a:spcBef>
              <a:buFont typeface="Wingdings" panose="05000000000000000000" pitchFamily="2" charset="2"/>
              <a:buChar char="q"/>
            </a:pPr>
            <a:r>
              <a:rPr lang="en-US" dirty="0">
                <a:latin typeface="Arial" panose="020B0604020202020204" pitchFamily="34" charset="0"/>
                <a:cs typeface="Arial" panose="020B0604020202020204" pitchFamily="34" charset="0"/>
              </a:rPr>
              <a:t>The status light is green in the loosen mode, once the trigger is pulled the status light turns </a:t>
            </a:r>
            <a:r>
              <a:rPr lang="en-US" dirty="0" smtClean="0">
                <a:latin typeface="Arial" panose="020B0604020202020204" pitchFamily="34" charset="0"/>
                <a:cs typeface="Arial" panose="020B0604020202020204" pitchFamily="34" charset="0"/>
              </a:rPr>
              <a:t>amber </a:t>
            </a:r>
            <a:r>
              <a:rPr lang="en-US" dirty="0">
                <a:latin typeface="Arial" panose="020B0604020202020204" pitchFamily="34" charset="0"/>
                <a:cs typeface="Arial" panose="020B0604020202020204" pitchFamily="34" charset="0"/>
              </a:rPr>
              <a:t>and stays </a:t>
            </a:r>
            <a:r>
              <a:rPr lang="en-US" dirty="0" smtClean="0">
                <a:latin typeface="Arial" panose="020B0604020202020204" pitchFamily="34" charset="0"/>
                <a:cs typeface="Arial" panose="020B0604020202020204" pitchFamily="34" charset="0"/>
              </a:rPr>
              <a:t>amber </a:t>
            </a:r>
            <a:r>
              <a:rPr lang="en-US" dirty="0">
                <a:latin typeface="Arial" panose="020B0604020202020204" pitchFamily="34" charset="0"/>
                <a:cs typeface="Arial" panose="020B0604020202020204" pitchFamily="34" charset="0"/>
              </a:rPr>
              <a:t>through the operation, </a:t>
            </a:r>
            <a:r>
              <a:rPr lang="en-US" dirty="0" smtClean="0">
                <a:latin typeface="Arial" panose="020B0604020202020204" pitchFamily="34" charset="0"/>
                <a:cs typeface="Arial" panose="020B0604020202020204" pitchFamily="34" charset="0"/>
              </a:rPr>
              <a:t>a status </a:t>
            </a:r>
            <a:r>
              <a:rPr lang="en-US" dirty="0">
                <a:latin typeface="Arial" panose="020B0604020202020204" pitchFamily="34" charset="0"/>
                <a:cs typeface="Arial" panose="020B0604020202020204" pitchFamily="34" charset="0"/>
              </a:rPr>
              <a:t>light </a:t>
            </a:r>
            <a:r>
              <a:rPr lang="en-US" dirty="0" smtClean="0">
                <a:latin typeface="Arial" panose="020B0604020202020204" pitchFamily="34" charset="0"/>
                <a:cs typeface="Arial" panose="020B0604020202020204" pitchFamily="34" charset="0"/>
              </a:rPr>
              <a:t>turning red indicates </a:t>
            </a:r>
            <a:r>
              <a:rPr lang="en-US" dirty="0">
                <a:latin typeface="Arial" panose="020B0604020202020204" pitchFamily="34" charset="0"/>
                <a:cs typeface="Arial" panose="020B0604020202020204" pitchFamily="34" charset="0"/>
              </a:rPr>
              <a:t>an error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325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4994" y="3172971"/>
            <a:ext cx="5022011" cy="829235"/>
          </a:xfrm>
        </p:spPr>
        <p:txBody>
          <a:bodyPr>
            <a:noAutofit/>
          </a:bodyPr>
          <a:lstStyle/>
          <a:p>
            <a:pPr algn="ctr">
              <a:spcAft>
                <a:spcPts val="0"/>
              </a:spcAft>
            </a:pPr>
            <a:r>
              <a:rPr lang="en-US" sz="4000" dirty="0" smtClean="0">
                <a:latin typeface="Arial" panose="020B0604020202020204" pitchFamily="34" charset="0"/>
                <a:cs typeface="Arial" panose="020B0604020202020204" pitchFamily="34" charset="0"/>
              </a:rPr>
              <a:t>LiON Gun Safety</a:t>
            </a:r>
            <a:endPar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4" name="Picture 6" descr="OSHA 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107" y="4955703"/>
            <a:ext cx="1752634" cy="12268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494026" y="6156374"/>
            <a:ext cx="2002796" cy="461665"/>
          </a:xfrm>
          <a:prstGeom prst="rect">
            <a:avLst/>
          </a:prstGeom>
        </p:spPr>
        <p:txBody>
          <a:bodyPr wrap="square">
            <a:spAutoFit/>
          </a:bodyPr>
          <a:lstStyle/>
          <a:p>
            <a:pPr algn="ctr">
              <a:spcAft>
                <a:spcPts val="0"/>
              </a:spcAft>
            </a:pPr>
            <a:r>
              <a:rPr lang="en-US" sz="1600" b="1" i="1" dirty="0">
                <a:solidFill>
                  <a:srgbClr val="FF0000"/>
                </a:solidFill>
                <a:latin typeface="Arial Narrow" panose="020B0606020202030204" pitchFamily="34" charset="0"/>
                <a:cs typeface="Arial" panose="020B0604020202020204" pitchFamily="34" charset="0"/>
              </a:rPr>
              <a:t>BOSS</a:t>
            </a:r>
            <a:r>
              <a:rPr lang="en-US" sz="1600" b="1" dirty="0">
                <a:solidFill>
                  <a:srgbClr val="FF0000"/>
                </a:solidFill>
                <a:latin typeface="Arial Narrow" panose="020B0606020202030204" pitchFamily="34" charset="0"/>
                <a:cs typeface="Arial" panose="020B0604020202020204" pitchFamily="34" charset="0"/>
              </a:rPr>
              <a:t> </a:t>
            </a:r>
            <a:r>
              <a:rPr lang="en-US" sz="1600" b="1" i="1" dirty="0" smtClean="0">
                <a:solidFill>
                  <a:srgbClr val="FF0000"/>
                </a:solidFill>
                <a:latin typeface="Arial Narrow" panose="020B0606020202030204" pitchFamily="34" charset="0"/>
                <a:cs typeface="Arial" panose="020B0604020202020204" pitchFamily="34" charset="0"/>
              </a:rPr>
              <a:t>Training Series</a:t>
            </a:r>
            <a:r>
              <a:rPr lang="en-US" sz="1600" b="1" dirty="0" smtClean="0">
                <a:solidFill>
                  <a:srgbClr val="FF0000"/>
                </a:solidFill>
                <a:latin typeface="Arial Narrow" panose="020B0606020202030204" pitchFamily="34" charset="0"/>
                <a:cs typeface="Arial" panose="020B0604020202020204" pitchFamily="34" charset="0"/>
              </a:rPr>
              <a:t> </a:t>
            </a:r>
            <a:endParaRPr lang="en-US" sz="1600" b="1" dirty="0">
              <a:solidFill>
                <a:srgbClr val="FF0000"/>
              </a:solidFill>
              <a:latin typeface="Arial Narrow" panose="020B0606020202030204" pitchFamily="34" charset="0"/>
              <a:cs typeface="Arial" panose="020B0604020202020204" pitchFamily="34" charset="0"/>
            </a:endParaRPr>
          </a:p>
          <a:p>
            <a:pPr algn="ctr"/>
            <a:r>
              <a:rPr lang="en-US" sz="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Basic Operation and Safety School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37" y="5914795"/>
            <a:ext cx="2392456" cy="489679"/>
          </a:xfrm>
          <a:prstGeom prst="rect">
            <a:avLst/>
          </a:prstGeom>
        </p:spPr>
      </p:pic>
    </p:spTree>
    <p:extLst>
      <p:ext uri="{BB962C8B-B14F-4D97-AF65-F5344CB8AC3E}">
        <p14:creationId xmlns:p14="http://schemas.microsoft.com/office/powerpoint/2010/main" val="2726536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048" b="1326"/>
          <a:stretch/>
        </p:blipFill>
        <p:spPr>
          <a:xfrm>
            <a:off x="0" y="0"/>
            <a:ext cx="1799898" cy="1910687"/>
          </a:xfrm>
          <a:prstGeom prst="rect">
            <a:avLst/>
          </a:prstGeom>
        </p:spPr>
      </p:pic>
      <p:sp>
        <p:nvSpPr>
          <p:cNvPr id="4" name="TextBox 3"/>
          <p:cNvSpPr txBox="1"/>
          <p:nvPr/>
        </p:nvSpPr>
        <p:spPr>
          <a:xfrm>
            <a:off x="0" y="0"/>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LiON Gun Advantages &amp; Benefits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40036122"/>
              </p:ext>
            </p:extLst>
          </p:nvPr>
        </p:nvGraphicFramePr>
        <p:xfrm>
          <a:off x="208766" y="2223685"/>
          <a:ext cx="11774467" cy="3908174"/>
        </p:xfrm>
        <a:graphic>
          <a:graphicData uri="http://schemas.openxmlformats.org/drawingml/2006/table">
            <a:tbl>
              <a:tblPr firstRow="1" bandRow="1">
                <a:tableStyleId>{073A0DAA-6AF3-43AB-8588-CEC1D06C72B9}</a:tableStyleId>
              </a:tblPr>
              <a:tblGrid>
                <a:gridCol w="6037729"/>
                <a:gridCol w="5736738"/>
              </a:tblGrid>
              <a:tr h="3229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Advantage</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Benefit</a:t>
                      </a:r>
                      <a:endParaRPr lang="en-US" b="0" dirty="0"/>
                    </a:p>
                  </a:txBody>
                  <a:tcPr/>
                </a:tc>
              </a:tr>
              <a:tr h="530273">
                <a:tc>
                  <a:txBody>
                    <a:bodyPr/>
                    <a:lstStyle/>
                    <a:p>
                      <a:r>
                        <a:rPr lang="en-US" sz="1200" baseline="0" dirty="0" smtClean="0">
                          <a:solidFill>
                            <a:schemeClr val="dk1"/>
                          </a:solidFill>
                          <a:latin typeface="+mn-lt"/>
                        </a:rPr>
                        <a:t>High-strength gear box driven by b</a:t>
                      </a:r>
                      <a:r>
                        <a:rPr lang="en-US" sz="1200" dirty="0" smtClean="0">
                          <a:solidFill>
                            <a:schemeClr val="dk1"/>
                          </a:solidFill>
                          <a:latin typeface="+mn-lt"/>
                        </a:rPr>
                        <a:t>rushless </a:t>
                      </a:r>
                      <a:r>
                        <a:rPr lang="en-US" sz="1200" baseline="0" dirty="0" smtClean="0">
                          <a:solidFill>
                            <a:schemeClr val="dk1"/>
                          </a:solidFill>
                          <a:latin typeface="+mn-lt"/>
                        </a:rPr>
                        <a:t>motor delivers faster and smoother torque application vs. manual clicker wrenches, impact wrench's and other tightening tools.</a:t>
                      </a:r>
                      <a:endParaRPr lang="en-US" sz="1200" dirty="0" smtClean="0">
                        <a:solidFill>
                          <a:schemeClr val="bg1"/>
                        </a:solidFill>
                        <a:latin typeface="+mn-lt"/>
                      </a:endParaRPr>
                    </a:p>
                  </a:txBody>
                  <a:tcPr marL="9144" marT="27432" marB="27432"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mn-lt"/>
                        </a:rPr>
                        <a:t>Faster,</a:t>
                      </a:r>
                      <a:r>
                        <a:rPr lang="en-US" sz="1200" baseline="0" dirty="0" smtClean="0">
                          <a:latin typeface="+mn-lt"/>
                        </a:rPr>
                        <a:t> </a:t>
                      </a:r>
                      <a:r>
                        <a:rPr lang="en-US" sz="1200" dirty="0" smtClean="0">
                          <a:latin typeface="+mn-lt"/>
                        </a:rPr>
                        <a:t>more accurate</a:t>
                      </a:r>
                      <a:r>
                        <a:rPr lang="en-US" sz="1200" baseline="0" dirty="0" smtClean="0">
                          <a:latin typeface="+mn-lt"/>
                        </a:rPr>
                        <a:t> and more repeatable </a:t>
                      </a:r>
                      <a:r>
                        <a:rPr lang="en-US" sz="1200" dirty="0" smtClean="0">
                          <a:latin typeface="+mn-lt"/>
                        </a:rPr>
                        <a:t>in achieving torque</a:t>
                      </a:r>
                      <a:r>
                        <a:rPr lang="en-US" sz="1200" baseline="0" dirty="0" smtClean="0">
                          <a:latin typeface="+mn-lt"/>
                        </a:rPr>
                        <a:t> requirements on all bolted joints in the specified torque range, accuracy ± 5%.</a:t>
                      </a:r>
                      <a:endParaRPr lang="en-US" sz="1200" b="0" baseline="0" dirty="0" smtClean="0">
                        <a:solidFill>
                          <a:schemeClr val="bg1"/>
                        </a:solidFill>
                        <a:latin typeface="+mn-lt"/>
                        <a:cs typeface="Arial" panose="020B0604020202020204" pitchFamily="34" charset="0"/>
                      </a:endParaRPr>
                    </a:p>
                  </a:txBody>
                  <a:tcPr marL="9144" marT="27432" marB="27432" anchor="ctr"/>
                </a:tc>
              </a:tr>
              <a:tr h="4975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cs typeface="Arial" panose="020B0604020202020204" pitchFamily="34" charset="0"/>
                        </a:rPr>
                        <a:t>Electronic control </a:t>
                      </a:r>
                      <a:r>
                        <a:rPr lang="en-US" sz="1200" dirty="0" smtClean="0">
                          <a:solidFill>
                            <a:schemeClr val="tx1"/>
                          </a:solidFill>
                          <a:latin typeface="+mn-lt"/>
                          <a:cs typeface="Arial" panose="020B0604020202020204" pitchFamily="34" charset="0"/>
                        </a:rPr>
                        <a:t>with</a:t>
                      </a:r>
                      <a:r>
                        <a:rPr lang="en-US" sz="1200" baseline="0" dirty="0" smtClean="0">
                          <a:solidFill>
                            <a:schemeClr val="tx1"/>
                          </a:solidFill>
                          <a:latin typeface="+mn-lt"/>
                          <a:cs typeface="Arial" panose="020B0604020202020204" pitchFamily="34" charset="0"/>
                        </a:rPr>
                        <a:t> push-button menu provides users with greater control and resolution in field configuration and settings.</a:t>
                      </a:r>
                      <a:endParaRPr lang="en-US" sz="1200" dirty="0">
                        <a:solidFill>
                          <a:schemeClr val="tx1"/>
                        </a:solidFill>
                        <a:latin typeface="+mn-lt"/>
                        <a:cs typeface="Arial" panose="020B0604020202020204" pitchFamily="34" charset="0"/>
                      </a:endParaRPr>
                    </a:p>
                  </a:txBody>
                  <a:tcPr marL="9144" marT="27432" marB="27432" anchor="ct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smtClean="0">
                          <a:solidFill>
                            <a:schemeClr val="dk1"/>
                          </a:solidFill>
                          <a:latin typeface="+mn-lt"/>
                          <a:cs typeface="+mn-cs"/>
                        </a:rPr>
                        <a:t>Eliminates potential human error from interpolation of torque tables, simplifies set-up, easily adjust settings in the field to optimize bolting quality and safety. </a:t>
                      </a:r>
                      <a:endParaRPr lang="en-US" sz="1200" b="0" baseline="0" dirty="0" smtClean="0">
                        <a:solidFill>
                          <a:schemeClr val="bg1"/>
                        </a:solidFill>
                        <a:latin typeface="+mn-lt"/>
                        <a:cs typeface="Arial" panose="020B0604020202020204" pitchFamily="34" charset="0"/>
                      </a:endParaRPr>
                    </a:p>
                  </a:txBody>
                  <a:tcPr marL="9144" marT="27432" marB="27432" anchor="ctr"/>
                </a:tc>
              </a:tr>
              <a:tr h="5244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Heads-up LCD display clearly presents all torque parameters, easily viewed and monitored by the user during operation.</a:t>
                      </a:r>
                      <a:endParaRPr lang="en-US" sz="1200" b="0" dirty="0">
                        <a:solidFill>
                          <a:schemeClr val="bg1"/>
                        </a:solidFill>
                        <a:latin typeface="+mn-lt"/>
                        <a:cs typeface="Arial" panose="020B0604020202020204" pitchFamily="34" charset="0"/>
                      </a:endParaRPr>
                    </a:p>
                  </a:txBody>
                  <a:tcPr marL="9144" marT="27432" marB="2743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latin typeface="+mn-lt"/>
                          <a:cs typeface="Arial" panose="020B0604020202020204" pitchFamily="34" charset="0"/>
                        </a:rPr>
                        <a:t>Display </a:t>
                      </a:r>
                      <a:r>
                        <a:rPr lang="en-US" sz="1200" baseline="0" dirty="0" smtClean="0">
                          <a:latin typeface="+mn-lt"/>
                        </a:rPr>
                        <a:t>allows operator to carefully monitor and control torque, heads-up display position allows user to safely view the screen while applying torque.</a:t>
                      </a:r>
                      <a:endParaRPr lang="en-US" sz="1200" b="0" baseline="0" dirty="0" smtClean="0">
                        <a:solidFill>
                          <a:schemeClr val="tx1"/>
                        </a:solidFill>
                        <a:latin typeface="+mn-lt"/>
                        <a:cs typeface="Arial" panose="020B0604020202020204" pitchFamily="34" charset="0"/>
                      </a:endParaRPr>
                    </a:p>
                  </a:txBody>
                  <a:tcPr marL="9144" marT="27432" marB="27432" anchor="ctr"/>
                </a:tc>
              </a:tr>
              <a:tr h="5513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Ergonomic and lightweight pistol-grip design allows easy one-hand tool operation with single finger application of torque.</a:t>
                      </a:r>
                      <a:endParaRPr lang="en-US" sz="1200" b="0" dirty="0">
                        <a:solidFill>
                          <a:schemeClr val="bg1"/>
                        </a:solidFill>
                        <a:latin typeface="+mn-lt"/>
                        <a:cs typeface="Arial" panose="020B0604020202020204" pitchFamily="34" charset="0"/>
                      </a:endParaRPr>
                    </a:p>
                  </a:txBody>
                  <a:tcPr marL="9144" marT="27432" marB="2743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latin typeface="+mn-lt"/>
                          <a:cs typeface="Arial" panose="020B0604020202020204" pitchFamily="34" charset="0"/>
                        </a:rPr>
                        <a:t>Improves controlled application of torque while reducing operator strain; results in higher quality, productivity and more reliable bolted joints.</a:t>
                      </a:r>
                      <a:endParaRPr lang="en-US" sz="1200" b="0" baseline="0" dirty="0" smtClean="0">
                        <a:solidFill>
                          <a:schemeClr val="bg1"/>
                        </a:solidFill>
                        <a:latin typeface="+mn-lt"/>
                        <a:cs typeface="Arial" panose="020B0604020202020204" pitchFamily="34" charset="0"/>
                      </a:endParaRPr>
                    </a:p>
                  </a:txBody>
                  <a:tcPr marL="9144" marT="27432" marB="27432" anchor="ctr"/>
                </a:tc>
              </a:tr>
              <a:tr h="4775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rPr>
                        <a:t>R</a:t>
                      </a:r>
                      <a:r>
                        <a:rPr lang="en-US" sz="1200" baseline="0" dirty="0" smtClean="0">
                          <a:latin typeface="+mn-lt"/>
                        </a:rPr>
                        <a:t>echargeable 1</a:t>
                      </a:r>
                      <a:r>
                        <a:rPr lang="en-US" sz="1200" dirty="0" smtClean="0">
                          <a:latin typeface="+mn-lt"/>
                        </a:rPr>
                        <a:t>8V battery provides immediate</a:t>
                      </a:r>
                      <a:r>
                        <a:rPr lang="en-US" sz="1200" baseline="0" dirty="0" smtClean="0">
                          <a:latin typeface="+mn-lt"/>
                        </a:rPr>
                        <a:t> source of power, typically lasts 2X longer than other LiON batteries, allows greater portability &amp; mobility vs. </a:t>
                      </a:r>
                      <a:r>
                        <a:rPr lang="en-US" sz="1200" baseline="0" smtClean="0">
                          <a:latin typeface="+mn-lt"/>
                        </a:rPr>
                        <a:t>other tools.</a:t>
                      </a:r>
                      <a:endParaRPr lang="en-US" sz="1200" b="0" dirty="0">
                        <a:solidFill>
                          <a:schemeClr val="bg1"/>
                        </a:solidFill>
                        <a:latin typeface="+mn-lt"/>
                        <a:cs typeface="Arial" panose="020B0604020202020204" pitchFamily="34" charset="0"/>
                      </a:endParaRPr>
                    </a:p>
                  </a:txBody>
                  <a:tcPr marL="9144" marT="27432" marB="2743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Long lasting batteries mean fewer interruptions, typically lasts for hundreds of bolts, portable tool avoids entanglement and safety concerns vs. hoses or cables. </a:t>
                      </a:r>
                      <a:endParaRPr lang="en-US" sz="1200" b="0" baseline="0" dirty="0" smtClean="0">
                        <a:solidFill>
                          <a:schemeClr val="bg1"/>
                        </a:solidFill>
                        <a:latin typeface="+mn-lt"/>
                        <a:cs typeface="Arial" panose="020B0604020202020204" pitchFamily="34" charset="0"/>
                      </a:endParaRPr>
                    </a:p>
                  </a:txBody>
                  <a:tcPr marL="9144" marT="27432" marB="27432" anchor="ctr"/>
                </a:tc>
              </a:tr>
              <a:tr h="4840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mn-lt"/>
                          <a:cs typeface="Arial" panose="020B0604020202020204" pitchFamily="34" charset="0"/>
                        </a:rPr>
                        <a:t>Standard</a:t>
                      </a:r>
                      <a:r>
                        <a:rPr lang="en-US" sz="1200" b="0" baseline="0" dirty="0" smtClean="0">
                          <a:solidFill>
                            <a:schemeClr val="tx1"/>
                          </a:solidFill>
                          <a:latin typeface="+mn-lt"/>
                          <a:cs typeface="Arial" panose="020B0604020202020204" pitchFamily="34" charset="0"/>
                        </a:rPr>
                        <a:t> square drive with dual spline design allows flexible configuration for traditional bolting with standard sockets or bolting with the HYTORC washer system.</a:t>
                      </a:r>
                      <a:endParaRPr lang="en-US" sz="1200" b="0" dirty="0">
                        <a:solidFill>
                          <a:schemeClr val="tx1"/>
                        </a:solidFill>
                        <a:latin typeface="+mn-lt"/>
                        <a:cs typeface="Arial" panose="020B0604020202020204" pitchFamily="34" charset="0"/>
                      </a:endParaRPr>
                    </a:p>
                  </a:txBody>
                  <a:tcPr marL="9144" marT="27432" marB="2743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latin typeface="+mn-lt"/>
                          <a:cs typeface="Arial" panose="020B0604020202020204" pitchFamily="34" charset="0"/>
                        </a:rPr>
                        <a:t>One tool may be used for a wide variety of bolting applications, defraying the cost, use of the HYTORC washer system significantly improves safety.</a:t>
                      </a:r>
                    </a:p>
                  </a:txBody>
                  <a:tcPr marL="9144" marT="27432" marB="27432" anchor="ctr"/>
                </a:tc>
              </a:tr>
              <a:tr h="477157">
                <a:tc>
                  <a:txBody>
                    <a:bodyPr/>
                    <a:lstStyle/>
                    <a:p>
                      <a:r>
                        <a:rPr lang="en-US" sz="1200" dirty="0" smtClean="0"/>
                        <a:t>Data</a:t>
                      </a:r>
                      <a:r>
                        <a:rPr lang="en-US" sz="1200" baseline="0" dirty="0" smtClean="0"/>
                        <a:t> recording allows the user to automatically collect a complete data profile of job torque parameters for all events, data easily transferred to a PC </a:t>
                      </a:r>
                      <a:endParaRPr lang="en-US" sz="1200" dirty="0"/>
                    </a:p>
                  </a:txBody>
                  <a:tcPr marL="9144" marT="27432" marB="27432"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Allows job data to</a:t>
                      </a:r>
                      <a:r>
                        <a:rPr lang="en-US" sz="1200" baseline="0" dirty="0" smtClean="0"/>
                        <a:t> be easily analyzed as part of the quality assurance and to be stored as a part of the permeant job record.</a:t>
                      </a:r>
                      <a:endParaRPr lang="en-US" sz="1200" dirty="0"/>
                    </a:p>
                  </a:txBody>
                  <a:tcPr marL="9144" marT="27432" marB="27432" anchor="ctr"/>
                </a:tc>
              </a:tr>
            </a:tbl>
          </a:graphicData>
        </a:graphic>
      </p:graphicFrame>
      <p:sp>
        <p:nvSpPr>
          <p:cNvPr id="2" name="Rectangle 1"/>
          <p:cNvSpPr/>
          <p:nvPr/>
        </p:nvSpPr>
        <p:spPr>
          <a:xfrm>
            <a:off x="2804699" y="769441"/>
            <a:ext cx="7078890" cy="369332"/>
          </a:xfrm>
          <a:prstGeom prst="rect">
            <a:avLst/>
          </a:prstGeom>
        </p:spPr>
        <p:txBody>
          <a:bodyPr wrap="square">
            <a:spAutoFit/>
          </a:bodyPr>
          <a:lstStyle/>
          <a:p>
            <a:r>
              <a:rPr lang="en-US" b="1" dirty="0" smtClean="0">
                <a:solidFill>
                  <a:srgbClr val="323232"/>
                </a:solidFill>
                <a:latin typeface="Futura PT Heavy"/>
              </a:rPr>
              <a:t>Speed, Power </a:t>
            </a:r>
            <a:r>
              <a:rPr lang="en-US" b="1" dirty="0">
                <a:solidFill>
                  <a:srgbClr val="323232"/>
                </a:solidFill>
                <a:latin typeface="Futura PT Heavy"/>
              </a:rPr>
              <a:t>and Precision meet Portability and </a:t>
            </a:r>
            <a:r>
              <a:rPr lang="en-US" b="1" dirty="0" smtClean="0">
                <a:solidFill>
                  <a:srgbClr val="323232"/>
                </a:solidFill>
                <a:latin typeface="Futura PT Heavy"/>
              </a:rPr>
              <a:t>Safety </a:t>
            </a:r>
            <a:endParaRPr lang="en-US" dirty="0"/>
          </a:p>
        </p:txBody>
      </p:sp>
    </p:spTree>
    <p:extLst>
      <p:ext uri="{BB962C8B-B14F-4D97-AF65-F5344CB8AC3E}">
        <p14:creationId xmlns:p14="http://schemas.microsoft.com/office/powerpoint/2010/main" val="2343768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615"/>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General Safety</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3" name="Rectangle 2"/>
          <p:cNvSpPr/>
          <p:nvPr/>
        </p:nvSpPr>
        <p:spPr>
          <a:xfrm>
            <a:off x="1008450" y="1065068"/>
            <a:ext cx="9814062" cy="5632311"/>
          </a:xfrm>
          <a:prstGeom prst="rect">
            <a:avLst/>
          </a:prstGeom>
        </p:spPr>
        <p:txBody>
          <a:bodyPr wrap="square">
            <a:spAutoFit/>
          </a:bodyPr>
          <a:lstStyle/>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Keep Work Area Clean </a:t>
            </a:r>
            <a:r>
              <a:rPr lang="en-US" dirty="0" smtClean="0">
                <a:latin typeface="Arial" panose="020B0604020202020204" pitchFamily="34" charset="0"/>
                <a:cs typeface="Arial" panose="020B0604020202020204" pitchFamily="34" charset="0"/>
              </a:rPr>
              <a:t>– Keep the bolting work area clean, organized and well lit reduces the change of accidents.</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Don’t Operate in Explosive Atmospheres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Battery Gun </a:t>
            </a:r>
            <a:r>
              <a:rPr lang="en-US" dirty="0" smtClean="0">
                <a:latin typeface="Arial" panose="020B0604020202020204" pitchFamily="34" charset="0"/>
                <a:cs typeface="Arial" panose="020B0604020202020204" pitchFamily="34" charset="0"/>
              </a:rPr>
              <a:t>is not certified for explosive environments – potentially could ignite </a:t>
            </a:r>
            <a:r>
              <a:rPr lang="en-US" dirty="0">
                <a:latin typeface="Arial" panose="020B0604020202020204" pitchFamily="34" charset="0"/>
                <a:cs typeface="Arial" panose="020B0604020202020204" pitchFamily="34" charset="0"/>
              </a:rPr>
              <a:t>the dusts or fumes</a:t>
            </a:r>
            <a:r>
              <a:rPr lang="en-US" dirty="0" smtClean="0">
                <a:latin typeface="Arial" panose="020B0604020202020204" pitchFamily="34" charset="0"/>
                <a:cs typeface="Arial" panose="020B0604020202020204" pitchFamily="34" charset="0"/>
              </a:rPr>
              <a:t>. Do not operate the presence of flammable liquids, gases or dusts. </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Avoid Distractions </a:t>
            </a:r>
            <a:r>
              <a:rPr lang="en-US" dirty="0" smtClean="0">
                <a:latin typeface="Arial" panose="020B0604020202020204" pitchFamily="34" charset="0"/>
                <a:cs typeface="Arial" panose="020B0604020202020204" pitchFamily="34" charset="0"/>
              </a:rPr>
              <a:t>- Keep bystanders away while operating the Battery Gun to avoid distractions and loss of control.</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Avoid Pinch Points - </a:t>
            </a:r>
            <a:r>
              <a:rPr lang="en-US" dirty="0" smtClean="0">
                <a:latin typeface="Arial" panose="020B0604020202020204" pitchFamily="34" charset="0"/>
                <a:cs typeface="Arial" panose="020B0604020202020204" pitchFamily="34" charset="0"/>
              </a:rPr>
              <a:t> If using reaction arms, select reaction surfaces that avoid pinch points to avoid hand injury.</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React In-Line </a:t>
            </a:r>
            <a:r>
              <a:rPr lang="en-US" dirty="0" smtClean="0">
                <a:latin typeface="Arial" panose="020B0604020202020204" pitchFamily="34" charset="0"/>
                <a:cs typeface="Arial" panose="020B0604020202020204" pitchFamily="34" charset="0"/>
              </a:rPr>
              <a:t>- Select reaction points in-line with the nut and make sure the tool drive and socket axis are aligned with the axis of the bolt – avoid bending or side-load on the or bolt.</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React Against a Solid Surface </a:t>
            </a:r>
            <a:r>
              <a:rPr lang="en-US" dirty="0" smtClean="0">
                <a:latin typeface="Arial" panose="020B0604020202020204" pitchFamily="34" charset="0"/>
                <a:cs typeface="Arial" panose="020B0604020202020204" pitchFamily="34" charset="0"/>
              </a:rPr>
              <a:t>- Select the reaction surface so that the reaction arm firmly abuts against the surface to enhance </a:t>
            </a:r>
            <a:r>
              <a:rPr lang="en-US" dirty="0">
                <a:latin typeface="Arial" panose="020B0604020202020204" pitchFamily="34" charset="0"/>
                <a:cs typeface="Arial" panose="020B0604020202020204" pitchFamily="34" charset="0"/>
              </a:rPr>
              <a:t>work </a:t>
            </a:r>
            <a:r>
              <a:rPr lang="en-US" dirty="0" smtClean="0">
                <a:latin typeface="Arial" panose="020B0604020202020204" pitchFamily="34" charset="0"/>
                <a:cs typeface="Arial" panose="020B0604020202020204" pitchFamily="34" charset="0"/>
              </a:rPr>
              <a:t>safety and longer </a:t>
            </a:r>
            <a:r>
              <a:rPr lang="en-US" dirty="0">
                <a:latin typeface="Arial" panose="020B0604020202020204" pitchFamily="34" charset="0"/>
                <a:cs typeface="Arial" panose="020B0604020202020204" pitchFamily="34" charset="0"/>
              </a:rPr>
              <a:t>tool life</a:t>
            </a:r>
            <a:r>
              <a:rPr lang="en-US" dirty="0" smtClean="0">
                <a:latin typeface="Arial" panose="020B0604020202020204" pitchFamily="34" charset="0"/>
                <a:cs typeface="Arial" panose="020B0604020202020204" pitchFamily="34" charset="0"/>
              </a:rPr>
              <a:t>.</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Review Socket Safety </a:t>
            </a:r>
            <a:r>
              <a:rPr lang="en-US" dirty="0" smtClean="0">
                <a:latin typeface="Arial" panose="020B0604020202020204" pitchFamily="34" charset="0"/>
                <a:cs typeface="Arial" panose="020B0604020202020204" pitchFamily="34" charset="0"/>
              </a:rPr>
              <a:t>– Review socket safety criteria, make sure to use only impact grade sockets that are free from defect or modification.</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878672" y="146191"/>
            <a:ext cx="779679" cy="769441"/>
          </a:xfrm>
          <a:prstGeom prst="rect">
            <a:avLst/>
          </a:prstGeom>
        </p:spPr>
      </p:pic>
      <p:pic>
        <p:nvPicPr>
          <p:cNvPr id="5" name="Picture 4"/>
          <p:cNvPicPr>
            <a:picLocks noChangeAspect="1"/>
          </p:cNvPicPr>
          <p:nvPr/>
        </p:nvPicPr>
        <p:blipFill>
          <a:blip r:embed="rId2"/>
          <a:stretch>
            <a:fillRect/>
          </a:stretch>
        </p:blipFill>
        <p:spPr>
          <a:xfrm>
            <a:off x="228771" y="107740"/>
            <a:ext cx="779679" cy="769441"/>
          </a:xfrm>
          <a:prstGeom prst="rect">
            <a:avLst/>
          </a:prstGeom>
        </p:spPr>
      </p:pic>
    </p:spTree>
    <p:extLst>
      <p:ext uri="{BB962C8B-B14F-4D97-AF65-F5344CB8AC3E}">
        <p14:creationId xmlns:p14="http://schemas.microsoft.com/office/powerpoint/2010/main" val="868651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61" y="1008622"/>
            <a:ext cx="9032389" cy="5355312"/>
          </a:xfrm>
          <a:prstGeom prst="rect">
            <a:avLst/>
          </a:prstGeom>
        </p:spPr>
        <p:txBody>
          <a:bodyPr wrap="square">
            <a:spAutoFit/>
          </a:bodyPr>
          <a:lstStyle/>
          <a:p>
            <a:pPr marL="285750" lvl="1" indent="-285750">
              <a:spcBef>
                <a:spcPts val="1800"/>
              </a:spcBef>
              <a:buFont typeface="Wingdings" panose="05000000000000000000" pitchFamily="2" charset="2"/>
              <a:buChar char="q"/>
            </a:pPr>
            <a:r>
              <a:rPr lang="en-US" b="1" dirty="0">
                <a:latin typeface="Arial" panose="020B0604020202020204" pitchFamily="34" charset="0"/>
                <a:cs typeface="Arial" panose="020B0604020202020204" pitchFamily="34" charset="0"/>
              </a:rPr>
              <a:t>Wear PPE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Wear </a:t>
            </a:r>
            <a:r>
              <a:rPr lang="en-US" dirty="0">
                <a:latin typeface="Arial" panose="020B0604020202020204" pitchFamily="34" charset="0"/>
                <a:cs typeface="Arial" panose="020B0604020202020204" pitchFamily="34" charset="0"/>
              </a:rPr>
              <a:t>Personal Protective Equipment (PPE) when operating a LiON Gun including gloves, eye protection, hard hat, safety shoes and hearing </a:t>
            </a:r>
            <a:r>
              <a:rPr lang="en-US" dirty="0" smtClean="0">
                <a:latin typeface="Arial" panose="020B0604020202020204" pitchFamily="34" charset="0"/>
                <a:cs typeface="Arial" panose="020B0604020202020204" pitchFamily="34" charset="0"/>
              </a:rPr>
              <a:t>protection.</a:t>
            </a:r>
          </a:p>
          <a:p>
            <a:pPr marL="285750" lvl="1"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Stay Alert </a:t>
            </a:r>
            <a:r>
              <a:rPr lang="en-US" dirty="0" smtClean="0">
                <a:latin typeface="Arial" panose="020B0604020202020204" pitchFamily="34" charset="0"/>
                <a:cs typeface="Arial" panose="020B0604020202020204" pitchFamily="34" charset="0"/>
              </a:rPr>
              <a:t>- Watch </a:t>
            </a:r>
            <a:r>
              <a:rPr lang="en-US" dirty="0">
                <a:latin typeface="Arial" panose="020B0604020202020204" pitchFamily="34" charset="0"/>
                <a:cs typeface="Arial" panose="020B0604020202020204" pitchFamily="34" charset="0"/>
              </a:rPr>
              <a:t>what you are doing </a:t>
            </a:r>
            <a:r>
              <a:rPr lang="en-US" dirty="0" smtClean="0">
                <a:latin typeface="Arial" panose="020B0604020202020204" pitchFamily="34" charset="0"/>
                <a:cs typeface="Arial" panose="020B0604020202020204" pitchFamily="34" charset="0"/>
              </a:rPr>
              <a:t>and do not </a:t>
            </a:r>
            <a:r>
              <a:rPr lang="en-US" dirty="0">
                <a:latin typeface="Arial" panose="020B0604020202020204" pitchFamily="34" charset="0"/>
                <a:cs typeface="Arial" panose="020B0604020202020204" pitchFamily="34" charset="0"/>
              </a:rPr>
              <a:t>use </a:t>
            </a:r>
            <a:r>
              <a:rPr lang="en-US" dirty="0" smtClean="0">
                <a:latin typeface="Arial" panose="020B0604020202020204" pitchFamily="34" charset="0"/>
                <a:cs typeface="Arial" panose="020B0604020202020204" pitchFamily="34" charset="0"/>
              </a:rPr>
              <a:t>the Battery </a:t>
            </a:r>
            <a:r>
              <a:rPr lang="en-US" dirty="0">
                <a:latin typeface="Arial" panose="020B0604020202020204" pitchFamily="34" charset="0"/>
                <a:cs typeface="Arial" panose="020B0604020202020204" pitchFamily="34" charset="0"/>
              </a:rPr>
              <a:t>Gun while you are tired or under the </a:t>
            </a:r>
            <a:r>
              <a:rPr lang="en-US" dirty="0" smtClean="0">
                <a:latin typeface="Arial" panose="020B0604020202020204" pitchFamily="34" charset="0"/>
                <a:cs typeface="Arial" panose="020B0604020202020204" pitchFamily="34" charset="0"/>
              </a:rPr>
              <a:t>influence of </a:t>
            </a:r>
            <a:r>
              <a:rPr lang="en-US" dirty="0">
                <a:latin typeface="Arial" panose="020B0604020202020204" pitchFamily="34" charset="0"/>
                <a:cs typeface="Arial" panose="020B0604020202020204" pitchFamily="34" charset="0"/>
              </a:rPr>
              <a:t>drugs, alcohol, or medication. </a:t>
            </a:r>
            <a:endParaRPr lang="en-US" dirty="0" smtClean="0">
              <a:latin typeface="Arial" panose="020B0604020202020204" pitchFamily="34" charset="0"/>
              <a:cs typeface="Arial" panose="020B0604020202020204" pitchFamily="34" charset="0"/>
            </a:endParaRPr>
          </a:p>
          <a:p>
            <a:pPr marL="285750" lvl="1"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Avoid Unintentional Use </a:t>
            </a:r>
            <a:r>
              <a:rPr lang="en-US" dirty="0" smtClean="0">
                <a:latin typeface="Arial" panose="020B0604020202020204" pitchFamily="34" charset="0"/>
                <a:cs typeface="Arial" panose="020B0604020202020204" pitchFamily="34" charset="0"/>
              </a:rPr>
              <a:t>– Do not hold your finger against the trigger while carrying the tool or when installing the battery to avoid unintentional use.</a:t>
            </a:r>
            <a:endParaRPr lang="en-US" dirty="0">
              <a:latin typeface="Arial" panose="020B0604020202020204" pitchFamily="34" charset="0"/>
              <a:cs typeface="Arial" panose="020B0604020202020204" pitchFamily="34" charset="0"/>
            </a:endParaRP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Secure Rotating Parts or Tools </a:t>
            </a:r>
            <a:r>
              <a:rPr lang="en-US" dirty="0" smtClean="0">
                <a:latin typeface="Arial" panose="020B0604020202020204" pitchFamily="34" charset="0"/>
                <a:cs typeface="Arial" panose="020B0604020202020204" pitchFamily="34" charset="0"/>
              </a:rPr>
              <a:t>– Make sure all rotating parts are firmly affixed to the drive and remove </a:t>
            </a:r>
            <a:r>
              <a:rPr lang="en-US" dirty="0">
                <a:latin typeface="Arial" panose="020B0604020202020204" pitchFamily="34" charset="0"/>
                <a:cs typeface="Arial" panose="020B0604020202020204" pitchFamily="34" charset="0"/>
              </a:rPr>
              <a:t>any </a:t>
            </a:r>
            <a:r>
              <a:rPr lang="en-US" dirty="0" smtClean="0">
                <a:latin typeface="Arial" panose="020B0604020202020204" pitchFamily="34" charset="0"/>
                <a:cs typeface="Arial" panose="020B0604020202020204" pitchFamily="34" charset="0"/>
              </a:rPr>
              <a:t>keys, wrenches or loose-parts </a:t>
            </a:r>
            <a:r>
              <a:rPr lang="en-US" dirty="0">
                <a:latin typeface="Arial" panose="020B0604020202020204" pitchFamily="34" charset="0"/>
                <a:cs typeface="Arial" panose="020B0604020202020204" pitchFamily="34" charset="0"/>
              </a:rPr>
              <a:t>before </a:t>
            </a:r>
            <a:r>
              <a:rPr lang="en-US" dirty="0" smtClean="0">
                <a:latin typeface="Arial" panose="020B0604020202020204" pitchFamily="34" charset="0"/>
                <a:cs typeface="Arial" panose="020B0604020202020204" pitchFamily="34" charset="0"/>
              </a:rPr>
              <a:t>turning on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tool.</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Do Not Lean-In or Overreach </a:t>
            </a:r>
            <a:r>
              <a:rPr lang="en-US" dirty="0" smtClean="0">
                <a:latin typeface="Arial" panose="020B0604020202020204" pitchFamily="34" charset="0"/>
                <a:cs typeface="Arial" panose="020B0604020202020204" pitchFamily="34" charset="0"/>
              </a:rPr>
              <a:t>- Keep proper footing and balance at all times to keep hands away from pinch points and to better control the tool in all </a:t>
            </a:r>
            <a:r>
              <a:rPr lang="en-US" dirty="0">
                <a:latin typeface="Arial" panose="020B0604020202020204" pitchFamily="34" charset="0"/>
                <a:cs typeface="Arial" panose="020B0604020202020204" pitchFamily="34" charset="0"/>
              </a:rPr>
              <a:t>situations.</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Avoid Loose Fitting Clothing </a:t>
            </a:r>
            <a:r>
              <a:rPr lang="en-US" dirty="0" smtClean="0">
                <a:latin typeface="Arial" panose="020B0604020202020204" pitchFamily="34" charset="0"/>
                <a:cs typeface="Arial" panose="020B0604020202020204" pitchFamily="34" charset="0"/>
              </a:rPr>
              <a:t>- Do </a:t>
            </a:r>
            <a:r>
              <a:rPr lang="en-US" dirty="0">
                <a:latin typeface="Arial" panose="020B0604020202020204" pitchFamily="34" charset="0"/>
                <a:cs typeface="Arial" panose="020B0604020202020204" pitchFamily="34" charset="0"/>
              </a:rPr>
              <a:t>not wear loose </a:t>
            </a:r>
            <a:r>
              <a:rPr lang="en-US" dirty="0" smtClean="0">
                <a:latin typeface="Arial" panose="020B0604020202020204" pitchFamily="34" charset="0"/>
                <a:cs typeface="Arial" panose="020B0604020202020204" pitchFamily="34" charset="0"/>
              </a:rPr>
              <a:t>clothing or jewelry and keep </a:t>
            </a:r>
            <a:r>
              <a:rPr lang="en-US" dirty="0">
                <a:latin typeface="Arial" panose="020B0604020202020204" pitchFamily="34" charset="0"/>
                <a:cs typeface="Arial" panose="020B0604020202020204" pitchFamily="34" charset="0"/>
              </a:rPr>
              <a:t>your hair, </a:t>
            </a:r>
            <a:r>
              <a:rPr lang="en-US" dirty="0" smtClean="0">
                <a:latin typeface="Arial" panose="020B0604020202020204" pitchFamily="34" charset="0"/>
                <a:cs typeface="Arial" panose="020B0604020202020204" pitchFamily="34" charset="0"/>
              </a:rPr>
              <a:t>clothing, jewelry and gloves </a:t>
            </a:r>
            <a:r>
              <a:rPr lang="en-US" dirty="0">
                <a:latin typeface="Arial" panose="020B0604020202020204" pitchFamily="34" charset="0"/>
                <a:cs typeface="Arial" panose="020B0604020202020204" pitchFamily="34" charset="0"/>
              </a:rPr>
              <a:t>away from the moving parts. </a:t>
            </a:r>
            <a:endParaRPr lang="en-US" dirty="0" smtClean="0">
              <a:latin typeface="Arial" panose="020B0604020202020204" pitchFamily="34" charset="0"/>
              <a:cs typeface="Arial" panose="020B0604020202020204" pitchFamily="34" charset="0"/>
            </a:endParaRP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Dust Extraction </a:t>
            </a:r>
            <a:r>
              <a:rPr lang="en-US" dirty="0" smtClean="0">
                <a:latin typeface="Arial" panose="020B0604020202020204" pitchFamily="34" charset="0"/>
                <a:cs typeface="Arial" panose="020B0604020202020204" pitchFamily="34" charset="0"/>
              </a:rPr>
              <a:t>- If devices are provided for the connection of dust extraction ensure these are connected and properly used to reduce dust-related hazards.</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 y="105844"/>
            <a:ext cx="12219786"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Personal Safety</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13" name="TextBox 12"/>
          <p:cNvSpPr txBox="1"/>
          <p:nvPr/>
        </p:nvSpPr>
        <p:spPr>
          <a:xfrm>
            <a:off x="9504579" y="1174826"/>
            <a:ext cx="2420557" cy="584775"/>
          </a:xfrm>
          <a:prstGeom prst="rect">
            <a:avLst/>
          </a:prstGeom>
          <a:noFill/>
        </p:spPr>
        <p:txBody>
          <a:bodyPr wrap="square" rtlCol="0">
            <a:spAutoFit/>
          </a:bodyPr>
          <a:lstStyle/>
          <a:p>
            <a:pPr algn="ctr"/>
            <a:r>
              <a:rPr lang="en-US" b="1" dirty="0" smtClean="0">
                <a:latin typeface="Arial Narrow" panose="020B0606020202030204" pitchFamily="34" charset="0"/>
                <a:cs typeface="Arial" panose="020B0604020202020204" pitchFamily="34" charset="0"/>
              </a:rPr>
              <a:t>PPE</a:t>
            </a:r>
          </a:p>
          <a:p>
            <a:pPr algn="ctr"/>
            <a:r>
              <a:rPr lang="en-US" sz="1400" b="1" dirty="0" smtClean="0">
                <a:latin typeface="Arial Narrow" panose="020B0606020202030204" pitchFamily="34" charset="0"/>
                <a:cs typeface="Arial" panose="020B0604020202020204" pitchFamily="34" charset="0"/>
              </a:rPr>
              <a:t>Personal Protective Equipment</a:t>
            </a:r>
          </a:p>
        </p:txBody>
      </p:sp>
      <p:pic>
        <p:nvPicPr>
          <p:cNvPr id="14" name="Picture 13"/>
          <p:cNvPicPr>
            <a:picLocks noChangeAspect="1"/>
          </p:cNvPicPr>
          <p:nvPr/>
        </p:nvPicPr>
        <p:blipFill>
          <a:blip r:embed="rId2"/>
          <a:stretch>
            <a:fillRect/>
          </a:stretch>
        </p:blipFill>
        <p:spPr>
          <a:xfrm>
            <a:off x="10878672" y="146191"/>
            <a:ext cx="779679" cy="769441"/>
          </a:xfrm>
          <a:prstGeom prst="rect">
            <a:avLst/>
          </a:prstGeom>
        </p:spPr>
      </p:pic>
      <p:pic>
        <p:nvPicPr>
          <p:cNvPr id="15" name="Picture 14"/>
          <p:cNvPicPr>
            <a:picLocks noChangeAspect="1"/>
          </p:cNvPicPr>
          <p:nvPr/>
        </p:nvPicPr>
        <p:blipFill>
          <a:blip r:embed="rId2"/>
          <a:stretch>
            <a:fillRect/>
          </a:stretch>
        </p:blipFill>
        <p:spPr>
          <a:xfrm>
            <a:off x="228771" y="107740"/>
            <a:ext cx="779679" cy="76944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0249" y="2059142"/>
            <a:ext cx="2109216" cy="4596384"/>
          </a:xfrm>
          <a:prstGeom prst="rect">
            <a:avLst/>
          </a:prstGeom>
        </p:spPr>
      </p:pic>
    </p:spTree>
    <p:extLst>
      <p:ext uri="{BB962C8B-B14F-4D97-AF65-F5344CB8AC3E}">
        <p14:creationId xmlns:p14="http://schemas.microsoft.com/office/powerpoint/2010/main" val="3851194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364" y="1251809"/>
            <a:ext cx="10936940" cy="4847481"/>
          </a:xfrm>
          <a:prstGeom prst="rect">
            <a:avLst/>
          </a:prstGeom>
        </p:spPr>
        <p:txBody>
          <a:bodyPr wrap="square">
            <a:spAutoFit/>
          </a:bodyPr>
          <a:lstStyle/>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Keep Vents Clean </a:t>
            </a:r>
            <a:r>
              <a:rPr lang="en-US" dirty="0" smtClean="0">
                <a:latin typeface="Arial" panose="020B0604020202020204" pitchFamily="34" charset="0"/>
                <a:cs typeface="Arial" panose="020B0604020202020204" pitchFamily="34" charset="0"/>
              </a:rPr>
              <a:t>– Battery Gun side vents should be free of debris to prevent overheating/fire.</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Use the Correct Tool for the Job </a:t>
            </a:r>
            <a:r>
              <a:rPr lang="en-US" dirty="0" smtClean="0">
                <a:latin typeface="Arial" panose="020B0604020202020204" pitchFamily="34" charset="0"/>
                <a:cs typeface="Arial" panose="020B0604020202020204" pitchFamily="34" charset="0"/>
              </a:rPr>
              <a:t>- The LiON </a:t>
            </a:r>
            <a:r>
              <a:rPr lang="en-US" dirty="0">
                <a:latin typeface="Arial" panose="020B0604020202020204" pitchFamily="34" charset="0"/>
                <a:cs typeface="Arial" panose="020B0604020202020204" pitchFamily="34" charset="0"/>
              </a:rPr>
              <a:t>Battery Gun will do the job better and </a:t>
            </a:r>
            <a:r>
              <a:rPr lang="en-US" dirty="0" smtClean="0">
                <a:latin typeface="Arial" panose="020B0604020202020204" pitchFamily="34" charset="0"/>
                <a:cs typeface="Arial" panose="020B0604020202020204" pitchFamily="34" charset="0"/>
              </a:rPr>
              <a:t>safer when used for the applications and working conditions for which it was designed.</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Verify Power Control </a:t>
            </a:r>
            <a:r>
              <a:rPr lang="en-US" dirty="0" smtClean="0">
                <a:latin typeface="Arial" panose="020B0604020202020204" pitchFamily="34" charset="0"/>
                <a:cs typeface="Arial" panose="020B0604020202020204" pitchFamily="34" charset="0"/>
              </a:rPr>
              <a:t>- Do </a:t>
            </a:r>
            <a:r>
              <a:rPr lang="en-US" dirty="0">
                <a:latin typeface="Arial" panose="020B0604020202020204" pitchFamily="34" charset="0"/>
                <a:cs typeface="Arial" panose="020B0604020202020204" pitchFamily="34" charset="0"/>
              </a:rPr>
              <a:t>not use the </a:t>
            </a:r>
            <a:r>
              <a:rPr lang="en-US" dirty="0" smtClean="0">
                <a:latin typeface="Arial" panose="020B0604020202020204" pitchFamily="34" charset="0"/>
                <a:cs typeface="Arial" panose="020B0604020202020204" pitchFamily="34" charset="0"/>
              </a:rPr>
              <a:t>LiON Battery </a:t>
            </a:r>
            <a:r>
              <a:rPr lang="en-US" dirty="0">
                <a:latin typeface="Arial" panose="020B0604020202020204" pitchFamily="34" charset="0"/>
                <a:cs typeface="Arial" panose="020B0604020202020204" pitchFamily="34" charset="0"/>
              </a:rPr>
              <a:t>Gun </a:t>
            </a:r>
            <a:r>
              <a:rPr lang="en-US" dirty="0" smtClean="0">
                <a:latin typeface="Arial" panose="020B0604020202020204" pitchFamily="34" charset="0"/>
                <a:cs typeface="Arial" panose="020B0604020202020204" pitchFamily="34" charset="0"/>
              </a:rPr>
              <a:t>that cannot </a:t>
            </a:r>
            <a:r>
              <a:rPr lang="en-US" dirty="0">
                <a:latin typeface="Arial" panose="020B0604020202020204" pitchFamily="34" charset="0"/>
                <a:cs typeface="Arial" panose="020B0604020202020204" pitchFamily="34" charset="0"/>
              </a:rPr>
              <a:t>be </a:t>
            </a:r>
            <a:r>
              <a:rPr lang="en-US" dirty="0" smtClean="0">
                <a:latin typeface="Arial" panose="020B0604020202020204" pitchFamily="34" charset="0"/>
                <a:cs typeface="Arial" panose="020B0604020202020204" pitchFamily="34" charset="0"/>
              </a:rPr>
              <a:t>powered on/off; this condition is </a:t>
            </a:r>
            <a:r>
              <a:rPr lang="en-US" dirty="0">
                <a:latin typeface="Arial" panose="020B0604020202020204" pitchFamily="34" charset="0"/>
                <a:cs typeface="Arial" panose="020B0604020202020204" pitchFamily="34" charset="0"/>
              </a:rPr>
              <a:t>dangerous and must be </a:t>
            </a:r>
            <a:r>
              <a:rPr lang="en-US" dirty="0" smtClean="0">
                <a:latin typeface="Arial" panose="020B0604020202020204" pitchFamily="34" charset="0"/>
                <a:cs typeface="Arial" panose="020B0604020202020204" pitchFamily="34" charset="0"/>
              </a:rPr>
              <a:t>repaired.</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Remove Battery Pack Before Configuration </a:t>
            </a:r>
            <a:r>
              <a:rPr lang="en-US" dirty="0" smtClean="0">
                <a:latin typeface="Arial" panose="020B0604020202020204" pitchFamily="34" charset="0"/>
                <a:cs typeface="Arial" panose="020B0604020202020204" pitchFamily="34" charset="0"/>
              </a:rPr>
              <a:t>– Remove the battery </a:t>
            </a:r>
            <a:r>
              <a:rPr lang="en-US" dirty="0">
                <a:latin typeface="Arial" panose="020B0604020202020204" pitchFamily="34" charset="0"/>
                <a:cs typeface="Arial" panose="020B0604020202020204" pitchFamily="34" charset="0"/>
              </a:rPr>
              <a:t>pack from </a:t>
            </a:r>
            <a:r>
              <a:rPr lang="en-US" dirty="0" smtClean="0">
                <a:latin typeface="Arial" panose="020B0604020202020204" pitchFamily="34" charset="0"/>
                <a:cs typeface="Arial" panose="020B0604020202020204" pitchFamily="34" charset="0"/>
              </a:rPr>
              <a:t>the Battery </a:t>
            </a:r>
            <a:r>
              <a:rPr lang="en-US" dirty="0">
                <a:latin typeface="Arial" panose="020B0604020202020204" pitchFamily="34" charset="0"/>
                <a:cs typeface="Arial" panose="020B0604020202020204" pitchFamily="34" charset="0"/>
              </a:rPr>
              <a:t>Gun before making any adjustments, </a:t>
            </a:r>
            <a:r>
              <a:rPr lang="en-US" dirty="0" smtClean="0">
                <a:latin typeface="Arial" panose="020B0604020202020204" pitchFamily="34" charset="0"/>
                <a:cs typeface="Arial" panose="020B0604020202020204" pitchFamily="34" charset="0"/>
              </a:rPr>
              <a:t>adding </a:t>
            </a:r>
            <a:r>
              <a:rPr lang="en-US" dirty="0">
                <a:latin typeface="Arial" panose="020B0604020202020204" pitchFamily="34" charset="0"/>
                <a:cs typeface="Arial" panose="020B0604020202020204" pitchFamily="34" charset="0"/>
              </a:rPr>
              <a:t>accessories, </a:t>
            </a:r>
            <a:r>
              <a:rPr lang="en-US" dirty="0" smtClean="0">
                <a:latin typeface="Arial" panose="020B0604020202020204" pitchFamily="34" charset="0"/>
                <a:cs typeface="Arial" panose="020B0604020202020204" pitchFamily="34" charset="0"/>
              </a:rPr>
              <a:t>changing configurations or before storing the tool to reduce </a:t>
            </a:r>
            <a:r>
              <a:rPr lang="en-US" dirty="0">
                <a:latin typeface="Arial" panose="020B0604020202020204" pitchFamily="34" charset="0"/>
                <a:cs typeface="Arial" panose="020B0604020202020204" pitchFamily="34" charset="0"/>
              </a:rPr>
              <a:t>the risk of </a:t>
            </a:r>
            <a:r>
              <a:rPr lang="en-US" dirty="0" smtClean="0">
                <a:latin typeface="Arial" panose="020B0604020202020204" pitchFamily="34" charset="0"/>
                <a:cs typeface="Arial" panose="020B0604020202020204" pitchFamily="34" charset="0"/>
              </a:rPr>
              <a:t>inadvertently powering on </a:t>
            </a:r>
            <a:r>
              <a:rPr lang="en-US" dirty="0">
                <a:latin typeface="Arial" panose="020B0604020202020204" pitchFamily="34" charset="0"/>
                <a:cs typeface="Arial" panose="020B0604020202020204" pitchFamily="34" charset="0"/>
              </a:rPr>
              <a:t>the Battery </a:t>
            </a:r>
            <a:r>
              <a:rPr lang="en-US" dirty="0" smtClean="0">
                <a:latin typeface="Arial" panose="020B0604020202020204" pitchFamily="34" charset="0"/>
                <a:cs typeface="Arial" panose="020B0604020202020204" pitchFamily="34" charset="0"/>
              </a:rPr>
              <a:t>Gun. </a:t>
            </a: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Untrained Operators </a:t>
            </a:r>
            <a:r>
              <a:rPr lang="en-US" dirty="0" smtClean="0">
                <a:latin typeface="Arial" panose="020B0604020202020204" pitchFamily="34" charset="0"/>
                <a:cs typeface="Arial" panose="020B0604020202020204" pitchFamily="34" charset="0"/>
              </a:rPr>
              <a:t>- Do </a:t>
            </a:r>
            <a:r>
              <a:rPr lang="en-US" dirty="0">
                <a:latin typeface="Arial" panose="020B0604020202020204" pitchFamily="34" charset="0"/>
                <a:cs typeface="Arial" panose="020B0604020202020204" pitchFamily="34" charset="0"/>
              </a:rPr>
              <a:t>not allow </a:t>
            </a:r>
            <a:r>
              <a:rPr lang="en-US" dirty="0" smtClean="0">
                <a:latin typeface="Arial" panose="020B0604020202020204" pitchFamily="34" charset="0"/>
                <a:cs typeface="Arial" panose="020B0604020202020204" pitchFamily="34" charset="0"/>
              </a:rPr>
              <a:t>persons unfamiliar </a:t>
            </a:r>
            <a:r>
              <a:rPr lang="en-US" dirty="0">
                <a:latin typeface="Arial" panose="020B0604020202020204" pitchFamily="34" charset="0"/>
                <a:cs typeface="Arial" panose="020B0604020202020204" pitchFamily="34" charset="0"/>
              </a:rPr>
              <a:t>with the Battery Gun or these instructions to operate the Battery </a:t>
            </a:r>
            <a:r>
              <a:rPr lang="en-US" dirty="0" smtClean="0">
                <a:latin typeface="Arial" panose="020B0604020202020204" pitchFamily="34" charset="0"/>
                <a:cs typeface="Arial" panose="020B0604020202020204" pitchFamily="34" charset="0"/>
              </a:rPr>
              <a:t>Gun; keep the tool out </a:t>
            </a:r>
            <a:r>
              <a:rPr lang="en-US" dirty="0">
                <a:latin typeface="Arial" panose="020B0604020202020204" pitchFamily="34" charset="0"/>
                <a:cs typeface="Arial" panose="020B0604020202020204" pitchFamily="34" charset="0"/>
              </a:rPr>
              <a:t>of the reach of </a:t>
            </a:r>
            <a:r>
              <a:rPr lang="en-US" dirty="0" smtClean="0">
                <a:latin typeface="Arial" panose="020B0604020202020204" pitchFamily="34" charset="0"/>
                <a:cs typeface="Arial" panose="020B0604020202020204" pitchFamily="34" charset="0"/>
              </a:rPr>
              <a:t>children. </a:t>
            </a:r>
            <a:endParaRPr lang="en-US" dirty="0">
              <a:latin typeface="Arial" panose="020B0604020202020204" pitchFamily="34" charset="0"/>
              <a:cs typeface="Arial" panose="020B0604020202020204" pitchFamily="34" charset="0"/>
            </a:endParaRPr>
          </a:p>
          <a:p>
            <a:pPr marL="285750" indent="-285750">
              <a:spcBef>
                <a:spcPts val="1800"/>
              </a:spcBef>
              <a:buFont typeface="Wingdings" panose="05000000000000000000" pitchFamily="2" charset="2"/>
              <a:buChar char="q"/>
            </a:pPr>
            <a:r>
              <a:rPr lang="en-US" b="1" dirty="0" smtClean="0">
                <a:latin typeface="Arial" panose="020B0604020202020204" pitchFamily="34" charset="0"/>
                <a:cs typeface="Arial" panose="020B0604020202020204" pitchFamily="34" charset="0"/>
              </a:rPr>
              <a:t>Maintain </a:t>
            </a:r>
            <a:r>
              <a:rPr lang="en-US" b="1" dirty="0">
                <a:latin typeface="Arial" panose="020B0604020202020204" pitchFamily="34" charset="0"/>
                <a:cs typeface="Arial" panose="020B0604020202020204" pitchFamily="34" charset="0"/>
              </a:rPr>
              <a:t>Battery </a:t>
            </a:r>
            <a:r>
              <a:rPr lang="en-US" b="1" dirty="0" smtClean="0">
                <a:latin typeface="Arial" panose="020B0604020202020204" pitchFamily="34" charset="0"/>
                <a:cs typeface="Arial" panose="020B0604020202020204" pitchFamily="34" charset="0"/>
              </a:rPr>
              <a:t>Guns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Check the misalignment or binding of moving </a:t>
            </a:r>
            <a:r>
              <a:rPr lang="en-US" dirty="0" smtClean="0">
                <a:latin typeface="Arial" panose="020B0604020202020204" pitchFamily="34" charset="0"/>
                <a:cs typeface="Arial" panose="020B0604020202020204" pitchFamily="34" charset="0"/>
              </a:rPr>
              <a:t>parts, breakage </a:t>
            </a:r>
            <a:r>
              <a:rPr lang="en-US" dirty="0">
                <a:latin typeface="Arial" panose="020B0604020202020204" pitchFamily="34" charset="0"/>
                <a:cs typeface="Arial" panose="020B0604020202020204" pitchFamily="34" charset="0"/>
              </a:rPr>
              <a:t>of parts and any other condition that may affect the power of </a:t>
            </a:r>
            <a:r>
              <a:rPr lang="en-US" dirty="0" smtClean="0">
                <a:latin typeface="Arial" panose="020B0604020202020204" pitchFamily="34" charset="0"/>
                <a:cs typeface="Arial" panose="020B0604020202020204" pitchFamily="34" charset="0"/>
              </a:rPr>
              <a:t>tool’s operation</a:t>
            </a:r>
            <a:r>
              <a:rPr lang="en-US" dirty="0">
                <a:latin typeface="Arial" panose="020B0604020202020204" pitchFamily="34" charset="0"/>
                <a:cs typeface="Arial" panose="020B0604020202020204" pitchFamily="34" charset="0"/>
              </a:rPr>
              <a:t>. If damaged, have the Battery Gun repaired before use. </a:t>
            </a:r>
          </a:p>
        </p:txBody>
      </p:sp>
      <p:sp>
        <p:nvSpPr>
          <p:cNvPr id="4" name="TextBox 3"/>
          <p:cNvSpPr txBox="1"/>
          <p:nvPr/>
        </p:nvSpPr>
        <p:spPr>
          <a:xfrm>
            <a:off x="3626443" y="38615"/>
            <a:ext cx="4824782" cy="769441"/>
          </a:xfrm>
          <a:prstGeom prst="rect">
            <a:avLst/>
          </a:prstGeom>
          <a:noFill/>
        </p:spPr>
        <p:txBody>
          <a:bodyPr wrap="non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Battery Gun Safety</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a:stretch>
            <a:fillRect/>
          </a:stretch>
        </p:blipFill>
        <p:spPr>
          <a:xfrm>
            <a:off x="10878672" y="146191"/>
            <a:ext cx="779679" cy="769441"/>
          </a:xfrm>
          <a:prstGeom prst="rect">
            <a:avLst/>
          </a:prstGeom>
        </p:spPr>
      </p:pic>
      <p:pic>
        <p:nvPicPr>
          <p:cNvPr id="7" name="Picture 6"/>
          <p:cNvPicPr>
            <a:picLocks noChangeAspect="1"/>
          </p:cNvPicPr>
          <p:nvPr/>
        </p:nvPicPr>
        <p:blipFill>
          <a:blip r:embed="rId2"/>
          <a:stretch>
            <a:fillRect/>
          </a:stretch>
        </p:blipFill>
        <p:spPr>
          <a:xfrm>
            <a:off x="228771" y="107740"/>
            <a:ext cx="779679" cy="769441"/>
          </a:xfrm>
          <a:prstGeom prst="rect">
            <a:avLst/>
          </a:prstGeom>
        </p:spPr>
      </p:pic>
    </p:spTree>
    <p:extLst>
      <p:ext uri="{BB962C8B-B14F-4D97-AF65-F5344CB8AC3E}">
        <p14:creationId xmlns:p14="http://schemas.microsoft.com/office/powerpoint/2010/main" val="447732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5680" y="2066128"/>
            <a:ext cx="2389632" cy="3285744"/>
          </a:xfrm>
          <a:prstGeom prst="rect">
            <a:avLst/>
          </a:prstGeom>
        </p:spPr>
      </p:pic>
      <p:sp>
        <p:nvSpPr>
          <p:cNvPr id="2" name="TextBox 1"/>
          <p:cNvSpPr txBox="1"/>
          <p:nvPr/>
        </p:nvSpPr>
        <p:spPr>
          <a:xfrm>
            <a:off x="3626522" y="0"/>
            <a:ext cx="5015155" cy="769441"/>
          </a:xfrm>
          <a:prstGeom prst="rect">
            <a:avLst/>
          </a:prstGeom>
          <a:noFill/>
        </p:spPr>
        <p:txBody>
          <a:bodyPr wrap="none" rtlCol="0">
            <a:spAutoFit/>
          </a:bodyPr>
          <a:lstStyle/>
          <a:p>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Battery Pack Safety</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4" name="Rectangle 3"/>
          <p:cNvSpPr/>
          <p:nvPr/>
        </p:nvSpPr>
        <p:spPr>
          <a:xfrm>
            <a:off x="424901" y="1034511"/>
            <a:ext cx="9324217" cy="5770811"/>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q"/>
            </a:pP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WARNING: Burn hazard, battery content is extremely combustive.</a:t>
            </a:r>
          </a:p>
          <a:p>
            <a:pPr lvl="1">
              <a:spcAft>
                <a:spcPts val="600"/>
              </a:spcAft>
            </a:pPr>
            <a:r>
              <a:rPr lang="en-US" sz="1400" dirty="0" smtClean="0">
                <a:latin typeface="Arial" panose="020B0604020202020204" pitchFamily="34" charset="0"/>
                <a:cs typeface="Arial" panose="020B0604020202020204" pitchFamily="34" charset="0"/>
              </a:rPr>
              <a:t>Fire may occur if </a:t>
            </a:r>
            <a:r>
              <a:rPr lang="en-US" sz="1400" dirty="0">
                <a:latin typeface="Arial" panose="020B0604020202020204" pitchFamily="34" charset="0"/>
                <a:cs typeface="Arial" panose="020B0604020202020204" pitchFamily="34" charset="0"/>
              </a:rPr>
              <a:t>the battery terminals inadvertently come in contact with conductive </a:t>
            </a:r>
            <a:r>
              <a:rPr lang="en-US" sz="1400" dirty="0" smtClean="0">
                <a:latin typeface="Arial" panose="020B0604020202020204" pitchFamily="34" charset="0"/>
                <a:cs typeface="Arial" panose="020B0604020202020204" pitchFamily="34" charset="0"/>
              </a:rPr>
              <a:t>materials.</a:t>
            </a:r>
          </a:p>
          <a:p>
            <a:pPr lvl="1">
              <a:spcAft>
                <a:spcPts val="600"/>
              </a:spcAft>
            </a:pPr>
            <a:r>
              <a:rPr lang="en-US" sz="1400" dirty="0" smtClean="0">
                <a:latin typeface="Arial" panose="020B0604020202020204" pitchFamily="34" charset="0"/>
                <a:cs typeface="Arial" panose="020B0604020202020204" pitchFamily="34" charset="0"/>
              </a:rPr>
              <a:t>Battery contents may be flammable if exposed to spark or flame.</a:t>
            </a:r>
          </a:p>
          <a:p>
            <a:pPr lvl="1">
              <a:spcAft>
                <a:spcPts val="600"/>
              </a:spcAft>
            </a:pPr>
            <a:r>
              <a:rPr lang="en-US" sz="1400" dirty="0" smtClean="0">
                <a:latin typeface="Arial" panose="020B0604020202020204" pitchFamily="34" charset="0"/>
                <a:cs typeface="Arial" panose="020B0604020202020204" pitchFamily="34" charset="0"/>
              </a:rPr>
              <a:t>Do not incinerate the battery pack, it can burn/explode in a fire emitting toxic fumes.</a:t>
            </a:r>
          </a:p>
          <a:p>
            <a:pPr lvl="1">
              <a:spcAft>
                <a:spcPts val="600"/>
              </a:spcAft>
            </a:pPr>
            <a:r>
              <a:rPr lang="en-US" sz="1400" dirty="0" smtClean="0">
                <a:latin typeface="Arial" panose="020B0604020202020204" pitchFamily="34" charset="0"/>
                <a:cs typeface="Arial" panose="020B0604020202020204" pitchFamily="34" charset="0"/>
              </a:rPr>
              <a:t>Do </a:t>
            </a:r>
            <a:r>
              <a:rPr lang="en-US" sz="1400" dirty="0">
                <a:latin typeface="Arial" panose="020B0604020202020204" pitchFamily="34" charset="0"/>
                <a:cs typeface="Arial" panose="020B0604020202020204" pitchFamily="34" charset="0"/>
              </a:rPr>
              <a:t>not charge or use </a:t>
            </a:r>
            <a:r>
              <a:rPr lang="en-US" sz="1400" dirty="0" smtClean="0">
                <a:latin typeface="Arial" panose="020B0604020202020204" pitchFamily="34" charset="0"/>
                <a:cs typeface="Arial" panose="020B0604020202020204" pitchFamily="34" charset="0"/>
              </a:rPr>
              <a:t>the battery pack in </a:t>
            </a:r>
            <a:r>
              <a:rPr lang="en-US" sz="1400" dirty="0">
                <a:latin typeface="Arial" panose="020B0604020202020204" pitchFamily="34" charset="0"/>
                <a:cs typeface="Arial" panose="020B0604020202020204" pitchFamily="34" charset="0"/>
              </a:rPr>
              <a:t>an explosive atmosphere or in the presence of flammable liquids, gases or dust. </a:t>
            </a:r>
            <a:endParaRPr lang="en-US" sz="1400" dirty="0" smtClean="0">
              <a:latin typeface="Arial" panose="020B0604020202020204" pitchFamily="34" charset="0"/>
              <a:cs typeface="Arial" panose="020B0604020202020204" pitchFamily="34" charset="0"/>
            </a:endParaRPr>
          </a:p>
          <a:p>
            <a:pPr lvl="1">
              <a:spcAft>
                <a:spcPts val="600"/>
              </a:spcAft>
            </a:pPr>
            <a:r>
              <a:rPr lang="en-US" sz="1400" dirty="0" smtClean="0">
                <a:latin typeface="Arial" panose="020B0604020202020204" pitchFamily="34" charset="0"/>
                <a:cs typeface="Arial" panose="020B0604020202020204" pitchFamily="34" charset="0"/>
              </a:rPr>
              <a:t>Inserting </a:t>
            </a:r>
            <a:r>
              <a:rPr lang="en-US" sz="1400" dirty="0">
                <a:latin typeface="Arial" panose="020B0604020202020204" pitchFamily="34" charset="0"/>
                <a:cs typeface="Arial" panose="020B0604020202020204" pitchFamily="34" charset="0"/>
              </a:rPr>
              <a:t>or removing the battery from the charger may ignite dust or fumes.</a:t>
            </a:r>
          </a:p>
          <a:p>
            <a:pPr marL="285750" indent="-285750">
              <a:spcBef>
                <a:spcPts val="600"/>
              </a:spcBef>
              <a:spcAft>
                <a:spcPts val="600"/>
              </a:spcAft>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WARNING: Exposure Hazard, exposure to battery content may be toxic.</a:t>
            </a:r>
          </a:p>
          <a:p>
            <a:pPr lvl="1">
              <a:spcAft>
                <a:spcPts val="600"/>
              </a:spcAft>
            </a:pPr>
            <a:r>
              <a:rPr lang="en-US" sz="1400" dirty="0" smtClean="0">
                <a:latin typeface="Arial" panose="020B0604020202020204" pitchFamily="34" charset="0"/>
                <a:cs typeface="Arial" panose="020B0604020202020204" pitchFamily="34" charset="0"/>
              </a:rPr>
              <a:t>Never </a:t>
            </a:r>
            <a:r>
              <a:rPr lang="en-US" sz="1400" dirty="0">
                <a:latin typeface="Arial" panose="020B0604020202020204" pitchFamily="34" charset="0"/>
                <a:cs typeface="Arial" panose="020B0604020202020204" pitchFamily="34" charset="0"/>
              </a:rPr>
              <a:t>attempt to open the battery pack for any reason</a:t>
            </a:r>
            <a:r>
              <a:rPr lang="en-US" sz="1400" dirty="0" smtClean="0">
                <a:latin typeface="Arial" panose="020B0604020202020204" pitchFamily="34" charset="0"/>
                <a:cs typeface="Arial" panose="020B0604020202020204" pitchFamily="34" charset="0"/>
              </a:rPr>
              <a:t>.</a:t>
            </a:r>
          </a:p>
          <a:p>
            <a:pPr lvl="1">
              <a:spcAft>
                <a:spcPts val="600"/>
              </a:spcAft>
            </a:pPr>
            <a:r>
              <a:rPr lang="en-US" sz="1400" dirty="0">
                <a:latin typeface="Arial" panose="020B0604020202020204" pitchFamily="34" charset="0"/>
                <a:cs typeface="Arial" panose="020B0604020202020204" pitchFamily="34" charset="0"/>
              </a:rPr>
              <a:t>Do not use a battery pack that has been damaged, cracked or dropped</a:t>
            </a:r>
            <a:endParaRPr lang="en-US" sz="1400" dirty="0" smtClean="0">
              <a:latin typeface="Arial" panose="020B0604020202020204" pitchFamily="34" charset="0"/>
              <a:cs typeface="Arial" panose="020B0604020202020204" pitchFamily="34" charset="0"/>
            </a:endParaRPr>
          </a:p>
          <a:p>
            <a:pPr lvl="1">
              <a:spcAft>
                <a:spcPts val="600"/>
              </a:spcAft>
            </a:pPr>
            <a:r>
              <a:rPr lang="en-US" sz="1400" dirty="0" smtClean="0">
                <a:latin typeface="Arial" panose="020B0604020202020204" pitchFamily="34" charset="0"/>
                <a:cs typeface="Arial" panose="020B0604020202020204" pitchFamily="34" charset="0"/>
              </a:rPr>
              <a:t>If contents contact with the skin, immediately wash area with mild soap and water.</a:t>
            </a:r>
          </a:p>
          <a:p>
            <a:pPr lvl="1">
              <a:spcAft>
                <a:spcPts val="600"/>
              </a:spcAft>
            </a:pPr>
            <a:r>
              <a:rPr lang="en-US" sz="1400" dirty="0">
                <a:latin typeface="Arial" panose="020B0604020202020204" pitchFamily="34" charset="0"/>
                <a:cs typeface="Arial" panose="020B0604020202020204" pitchFamily="34" charset="0"/>
              </a:rPr>
              <a:t>If battery </a:t>
            </a:r>
            <a:r>
              <a:rPr lang="en-US" sz="1400" dirty="0" smtClean="0">
                <a:latin typeface="Arial" panose="020B0604020202020204" pitchFamily="34" charset="0"/>
                <a:cs typeface="Arial" panose="020B0604020202020204" pitchFamily="34" charset="0"/>
              </a:rPr>
              <a:t>content </a:t>
            </a:r>
            <a:r>
              <a:rPr lang="en-US" sz="1400" dirty="0">
                <a:latin typeface="Arial" panose="020B0604020202020204" pitchFamily="34" charset="0"/>
                <a:cs typeface="Arial" panose="020B0604020202020204" pitchFamily="34" charset="0"/>
              </a:rPr>
              <a:t>gets into the eyes, rinse eye for 15 minutes or until irritation ceases</a:t>
            </a:r>
            <a:r>
              <a:rPr lang="en-US" sz="1400" dirty="0" smtClean="0">
                <a:latin typeface="Arial" panose="020B0604020202020204" pitchFamily="34" charset="0"/>
                <a:cs typeface="Arial" panose="020B0604020202020204" pitchFamily="34" charset="0"/>
              </a:rPr>
              <a:t>.</a:t>
            </a:r>
          </a:p>
          <a:p>
            <a:pPr lvl="1">
              <a:spcAft>
                <a:spcPts val="600"/>
              </a:spcAft>
            </a:pPr>
            <a:r>
              <a:rPr lang="en-US" sz="1400" dirty="0" smtClean="0">
                <a:latin typeface="Arial" panose="020B0604020202020204" pitchFamily="34" charset="0"/>
                <a:cs typeface="Arial" panose="020B0604020202020204" pitchFamily="34" charset="0"/>
              </a:rPr>
              <a:t>Contents may cause respiratory irritation, provide fresh air and seek medical help. </a:t>
            </a:r>
          </a:p>
          <a:p>
            <a:pPr lvl="1">
              <a:spcAft>
                <a:spcPts val="600"/>
              </a:spcAft>
            </a:pP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battery electrolyte is composed of a mixture of liquid organic carbonates and lithium salts.</a:t>
            </a:r>
          </a:p>
          <a:p>
            <a:pPr marL="285750" indent="-285750">
              <a:spcBef>
                <a:spcPts val="600"/>
              </a:spcBef>
              <a:spcAft>
                <a:spcPts val="600"/>
              </a:spcAft>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ONLY charge the battery in battery </a:t>
            </a:r>
            <a:r>
              <a:rPr lang="en-US" sz="1600" b="1" dirty="0">
                <a:latin typeface="Arial" panose="020B0604020202020204" pitchFamily="34" charset="0"/>
                <a:cs typeface="Arial" panose="020B0604020202020204" pitchFamily="34" charset="0"/>
              </a:rPr>
              <a:t>chargers supplied with the product</a:t>
            </a:r>
            <a:r>
              <a:rPr lang="en-US" sz="1600" b="1" dirty="0" smtClean="0">
                <a:latin typeface="Arial" panose="020B0604020202020204" pitchFamily="34" charset="0"/>
                <a:cs typeface="Arial" panose="020B0604020202020204" pitchFamily="34" charset="0"/>
              </a:rPr>
              <a:t>.</a:t>
            </a:r>
          </a:p>
          <a:p>
            <a:pPr marL="285750" indent="-285750">
              <a:spcBef>
                <a:spcPts val="600"/>
              </a:spcBef>
              <a:spcAft>
                <a:spcPts val="600"/>
              </a:spcAft>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DO </a:t>
            </a:r>
            <a:r>
              <a:rPr lang="en-US" sz="1600" b="1" dirty="0">
                <a:latin typeface="Arial" panose="020B0604020202020204" pitchFamily="34" charset="0"/>
                <a:cs typeface="Arial" panose="020B0604020202020204" pitchFamily="34" charset="0"/>
              </a:rPr>
              <a:t>NOT splash or </a:t>
            </a:r>
            <a:r>
              <a:rPr lang="en-US" sz="1600" b="1" dirty="0" smtClean="0">
                <a:latin typeface="Arial" panose="020B0604020202020204" pitchFamily="34" charset="0"/>
                <a:cs typeface="Arial" panose="020B0604020202020204" pitchFamily="34" charset="0"/>
              </a:rPr>
              <a:t>immerse the battery pack </a:t>
            </a:r>
            <a:r>
              <a:rPr lang="en-US" sz="1600" b="1" dirty="0">
                <a:latin typeface="Arial" panose="020B0604020202020204" pitchFamily="34" charset="0"/>
                <a:cs typeface="Arial" panose="020B0604020202020204" pitchFamily="34" charset="0"/>
              </a:rPr>
              <a:t>in water or other liquids</a:t>
            </a:r>
            <a:r>
              <a:rPr lang="en-US" sz="1600" b="1" dirty="0" smtClean="0">
                <a:latin typeface="Arial" panose="020B0604020202020204" pitchFamily="34" charset="0"/>
                <a:cs typeface="Arial" panose="020B0604020202020204" pitchFamily="34" charset="0"/>
              </a:rPr>
              <a:t>.</a:t>
            </a:r>
          </a:p>
          <a:p>
            <a:pPr marL="285750" indent="-285750">
              <a:spcBef>
                <a:spcPts val="600"/>
              </a:spcBef>
              <a:spcAft>
                <a:spcPts val="600"/>
              </a:spcAft>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DO NOT store or use the battery pack where temperatures may exceed 150F (65C).</a:t>
            </a:r>
          </a:p>
          <a:p>
            <a:pPr>
              <a:spcBef>
                <a:spcPts val="600"/>
              </a:spcBef>
            </a:pP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5" name="Oval 4"/>
          <p:cNvSpPr/>
          <p:nvPr/>
        </p:nvSpPr>
        <p:spPr>
          <a:xfrm>
            <a:off x="9605680" y="3576918"/>
            <a:ext cx="2200838" cy="9816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4"/>
          </p:cNvCxnSpPr>
          <p:nvPr/>
        </p:nvCxnSpPr>
        <p:spPr>
          <a:xfrm flipH="1">
            <a:off x="10569388" y="4558553"/>
            <a:ext cx="136711" cy="127747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442629" y="5856704"/>
            <a:ext cx="2357120" cy="584775"/>
          </a:xfrm>
          <a:prstGeom prst="rect">
            <a:avLst/>
          </a:prstGeom>
          <a:noFill/>
        </p:spPr>
        <p:txBody>
          <a:bodyPr wrap="none" rtlCol="0">
            <a:spAutoFit/>
          </a:bodyPr>
          <a:lstStyle/>
          <a:p>
            <a:pPr algn="ctr"/>
            <a:r>
              <a:rPr lang="en-US" sz="1600" b="1" dirty="0" smtClean="0"/>
              <a:t>Avoid metallic contact</a:t>
            </a:r>
          </a:p>
          <a:p>
            <a:pPr algn="ctr"/>
            <a:r>
              <a:rPr lang="en-US" sz="1600" b="1" dirty="0" smtClean="0"/>
              <a:t>with battery terminals</a:t>
            </a:r>
            <a:endParaRPr lang="en-US" sz="1600" b="1" dirty="0"/>
          </a:p>
        </p:txBody>
      </p:sp>
      <p:pic>
        <p:nvPicPr>
          <p:cNvPr id="11" name="Picture 10"/>
          <p:cNvPicPr>
            <a:picLocks noChangeAspect="1"/>
          </p:cNvPicPr>
          <p:nvPr/>
        </p:nvPicPr>
        <p:blipFill>
          <a:blip r:embed="rId3"/>
          <a:stretch>
            <a:fillRect/>
          </a:stretch>
        </p:blipFill>
        <p:spPr>
          <a:xfrm>
            <a:off x="10878672" y="146191"/>
            <a:ext cx="779679" cy="769441"/>
          </a:xfrm>
          <a:prstGeom prst="rect">
            <a:avLst/>
          </a:prstGeom>
        </p:spPr>
      </p:pic>
      <p:pic>
        <p:nvPicPr>
          <p:cNvPr id="12" name="Picture 11"/>
          <p:cNvPicPr>
            <a:picLocks noChangeAspect="1"/>
          </p:cNvPicPr>
          <p:nvPr/>
        </p:nvPicPr>
        <p:blipFill>
          <a:blip r:embed="rId3"/>
          <a:stretch>
            <a:fillRect/>
          </a:stretch>
        </p:blipFill>
        <p:spPr>
          <a:xfrm>
            <a:off x="228771" y="107740"/>
            <a:ext cx="779679" cy="769441"/>
          </a:xfrm>
          <a:prstGeom prst="rect">
            <a:avLst/>
          </a:prstGeom>
        </p:spPr>
      </p:pic>
    </p:spTree>
    <p:extLst>
      <p:ext uri="{BB962C8B-B14F-4D97-AF65-F5344CB8AC3E}">
        <p14:creationId xmlns:p14="http://schemas.microsoft.com/office/powerpoint/2010/main" val="1283660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936"/>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Battery Charger Safety</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4" name="Rectangle 3"/>
          <p:cNvSpPr/>
          <p:nvPr/>
        </p:nvSpPr>
        <p:spPr>
          <a:xfrm>
            <a:off x="168814" y="1126859"/>
            <a:ext cx="9338255" cy="5293757"/>
          </a:xfrm>
          <a:prstGeom prst="rect">
            <a:avLst/>
          </a:prstGeom>
        </p:spPr>
        <p:txBody>
          <a:bodyPr wrap="square">
            <a:spAutoFit/>
          </a:bodyPr>
          <a:lstStyle/>
          <a:p>
            <a:pPr marL="285750" indent="-285750">
              <a:spcAft>
                <a:spcPts val="1200"/>
              </a:spcAft>
              <a:buFont typeface="Wingdings" panose="05000000000000000000" pitchFamily="2" charset="2"/>
              <a:buChar char="q"/>
            </a:pPr>
            <a:r>
              <a:rPr lang="en-US" sz="1600" b="1" dirty="0">
                <a:latin typeface="Arial" panose="020B0604020202020204" pitchFamily="34" charset="0"/>
                <a:cs typeface="Arial" panose="020B0604020202020204" pitchFamily="34" charset="0"/>
              </a:rPr>
              <a:t>WARNING: Shock hazard. Do not allow any liquid to get inside </a:t>
            </a:r>
            <a:r>
              <a:rPr lang="en-US" sz="1600" b="1" dirty="0" smtClean="0">
                <a:latin typeface="Arial" panose="020B0604020202020204" pitchFamily="34" charset="0"/>
                <a:cs typeface="Arial" panose="020B0604020202020204" pitchFamily="34" charset="0"/>
              </a:rPr>
              <a:t>charger, avoid rain or snow.</a:t>
            </a: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WARNING: </a:t>
            </a:r>
            <a:r>
              <a:rPr lang="en-US" sz="1600" b="1" dirty="0">
                <a:latin typeface="Arial" panose="020B0604020202020204" pitchFamily="34" charset="0"/>
                <a:cs typeface="Arial" panose="020B0604020202020204" pitchFamily="34" charset="0"/>
              </a:rPr>
              <a:t>Burn Hazard. </a:t>
            </a:r>
            <a:r>
              <a:rPr lang="en-US" sz="1600" b="1" dirty="0" smtClean="0">
                <a:latin typeface="Arial" panose="020B0604020202020204" pitchFamily="34" charset="0"/>
                <a:cs typeface="Arial" panose="020B0604020202020204" pitchFamily="34" charset="0"/>
              </a:rPr>
              <a:t>Only charge the LiON batteries in the charger provided. </a:t>
            </a:r>
          </a:p>
          <a:p>
            <a:pPr lvl="1">
              <a:spcAft>
                <a:spcPts val="1200"/>
              </a:spcAft>
            </a:pPr>
            <a:r>
              <a:rPr lang="en-US" sz="1400" dirty="0" smtClean="0">
                <a:latin typeface="Arial" panose="020B0604020202020204" pitchFamily="34" charset="0"/>
                <a:cs typeface="Arial" panose="020B0604020202020204" pitchFamily="34" charset="0"/>
              </a:rPr>
              <a:t>Charging other types of batteries  may risk fire, shock or may burst causing personal injury and damage.</a:t>
            </a:r>
          </a:p>
          <a:p>
            <a:pPr marL="285750" indent="-285750">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WARNING: Fire Hazard. When plugged in the charger </a:t>
            </a:r>
            <a:r>
              <a:rPr lang="en-US" sz="1600" b="1" dirty="0">
                <a:latin typeface="Arial" panose="020B0604020202020204" pitchFamily="34" charset="0"/>
                <a:cs typeface="Arial" panose="020B0604020202020204" pitchFamily="34" charset="0"/>
              </a:rPr>
              <a:t>can be shorted by foreign material</a:t>
            </a:r>
            <a:r>
              <a:rPr lang="en-US" sz="1600" b="1"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Keep conductive materials away </a:t>
            </a:r>
            <a:r>
              <a:rPr lang="en-US" sz="1400" dirty="0">
                <a:latin typeface="Arial" panose="020B0604020202020204" pitchFamily="34" charset="0"/>
                <a:cs typeface="Arial" panose="020B0604020202020204" pitchFamily="34" charset="0"/>
              </a:rPr>
              <a:t>from charger cavities</a:t>
            </a:r>
            <a:r>
              <a:rPr lang="en-US" sz="1400" dirty="0" smtClean="0">
                <a:latin typeface="Arial" panose="020B0604020202020204" pitchFamily="34" charset="0"/>
                <a:cs typeface="Arial" panose="020B0604020202020204" pitchFamily="34" charset="0"/>
              </a:rPr>
              <a:t>.</a:t>
            </a:r>
          </a:p>
          <a:p>
            <a:pPr lvl="1">
              <a:spcAft>
                <a:spcPts val="1200"/>
              </a:spcAft>
            </a:pPr>
            <a:r>
              <a:rPr lang="en-US" sz="1400" dirty="0" smtClean="0">
                <a:latin typeface="Arial" panose="020B0604020202020204" pitchFamily="34" charset="0"/>
                <a:cs typeface="Arial" panose="020B0604020202020204" pitchFamily="34" charset="0"/>
              </a:rPr>
              <a:t>Always </a:t>
            </a:r>
            <a:r>
              <a:rPr lang="en-US" sz="1400" dirty="0">
                <a:latin typeface="Arial" panose="020B0604020202020204" pitchFamily="34" charset="0"/>
                <a:cs typeface="Arial" panose="020B0604020202020204" pitchFamily="34" charset="0"/>
              </a:rPr>
              <a:t>unplug the charger from the power </a:t>
            </a:r>
            <a:r>
              <a:rPr lang="en-US" sz="1400" dirty="0" smtClean="0">
                <a:latin typeface="Arial" panose="020B0604020202020204" pitchFamily="34" charset="0"/>
                <a:cs typeface="Arial" panose="020B0604020202020204" pitchFamily="34" charset="0"/>
              </a:rPr>
              <a:t>supply when </a:t>
            </a:r>
            <a:r>
              <a:rPr lang="en-US" sz="1400" dirty="0">
                <a:latin typeface="Arial" panose="020B0604020202020204" pitchFamily="34" charset="0"/>
                <a:cs typeface="Arial" panose="020B0604020202020204" pitchFamily="34" charset="0"/>
              </a:rPr>
              <a:t>there is no battery pack in the </a:t>
            </a:r>
            <a:r>
              <a:rPr lang="en-US" sz="1400" dirty="0" smtClean="0">
                <a:latin typeface="Arial" panose="020B0604020202020204" pitchFamily="34" charset="0"/>
                <a:cs typeface="Arial" panose="020B0604020202020204" pitchFamily="34" charset="0"/>
              </a:rPr>
              <a:t>cavity or cleaning.</a:t>
            </a:r>
          </a:p>
          <a:p>
            <a:pPr marL="285750" indent="-285750">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WARNING</a:t>
            </a:r>
            <a:r>
              <a:rPr lang="en-US" sz="1600" b="1" dirty="0">
                <a:latin typeface="Arial" panose="020B0604020202020204" pitchFamily="34" charset="0"/>
                <a:cs typeface="Arial" panose="020B0604020202020204" pitchFamily="34" charset="0"/>
              </a:rPr>
              <a:t>: Make sure the charging cord will not be stepped on or </a:t>
            </a:r>
            <a:r>
              <a:rPr lang="en-US" sz="1600" b="1" dirty="0" smtClean="0">
                <a:latin typeface="Arial" panose="020B0604020202020204" pitchFamily="34" charset="0"/>
                <a:cs typeface="Arial" panose="020B0604020202020204" pitchFamily="34" charset="0"/>
              </a:rPr>
              <a:t>damaged.</a:t>
            </a:r>
          </a:p>
          <a:p>
            <a:pPr lvl="1">
              <a:spcAft>
                <a:spcPts val="1200"/>
              </a:spcAft>
            </a:pPr>
            <a:r>
              <a:rPr lang="en-US" sz="1400" dirty="0">
                <a:latin typeface="Arial" panose="020B0604020202020204" pitchFamily="34" charset="0"/>
                <a:cs typeface="Arial" panose="020B0604020202020204" pitchFamily="34" charset="0"/>
              </a:rPr>
              <a:t>Do not operate </a:t>
            </a:r>
            <a:r>
              <a:rPr lang="en-US" sz="1400" dirty="0" smtClean="0">
                <a:latin typeface="Arial" panose="020B0604020202020204" pitchFamily="34" charset="0"/>
                <a:cs typeface="Arial" panose="020B0604020202020204" pitchFamily="34" charset="0"/>
              </a:rPr>
              <a:t>a charger </a:t>
            </a:r>
            <a:r>
              <a:rPr lang="en-US" sz="1400" dirty="0">
                <a:latin typeface="Arial" panose="020B0604020202020204" pitchFamily="34" charset="0"/>
                <a:cs typeface="Arial" panose="020B0604020202020204" pitchFamily="34" charset="0"/>
              </a:rPr>
              <a:t>with damaged cord or plug. Have any damaged plug or cord replaced immediately</a:t>
            </a:r>
            <a:r>
              <a:rPr lang="en-US" sz="16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Do </a:t>
            </a:r>
            <a:r>
              <a:rPr lang="en-US" sz="1600" b="1" dirty="0">
                <a:latin typeface="Arial" panose="020B0604020202020204" pitchFamily="34" charset="0"/>
                <a:cs typeface="Arial" panose="020B0604020202020204" pitchFamily="34" charset="0"/>
              </a:rPr>
              <a:t>not use an extension cord unless it is absolutely necessary.</a:t>
            </a:r>
          </a:p>
          <a:p>
            <a:pPr lvl="1">
              <a:spcAft>
                <a:spcPts val="1200"/>
              </a:spcAft>
            </a:pPr>
            <a:r>
              <a:rPr lang="en-US" sz="1400" dirty="0" smtClean="0">
                <a:latin typeface="Arial" panose="020B0604020202020204" pitchFamily="34" charset="0"/>
                <a:cs typeface="Arial" panose="020B0604020202020204" pitchFamily="34" charset="0"/>
              </a:rPr>
              <a:t>An </a:t>
            </a:r>
            <a:r>
              <a:rPr lang="en-US" sz="1400" dirty="0">
                <a:latin typeface="Arial" panose="020B0604020202020204" pitchFamily="34" charset="0"/>
                <a:cs typeface="Arial" panose="020B0604020202020204" pitchFamily="34" charset="0"/>
              </a:rPr>
              <a:t>extension cord must have adequate wire size (AWG) for safety. </a:t>
            </a:r>
          </a:p>
          <a:p>
            <a:pPr marL="285750" indent="-285750">
              <a:spcAft>
                <a:spcPts val="1200"/>
              </a:spcAft>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Do </a:t>
            </a:r>
            <a:r>
              <a:rPr lang="en-US" sz="1600" b="1" dirty="0">
                <a:latin typeface="Arial" panose="020B0604020202020204" pitchFamily="34" charset="0"/>
                <a:cs typeface="Arial" panose="020B0604020202020204" pitchFamily="34" charset="0"/>
              </a:rPr>
              <a:t>not block any ventilation slots on charger power </a:t>
            </a:r>
            <a:r>
              <a:rPr lang="en-US" sz="1600" b="1" dirty="0" smtClean="0">
                <a:latin typeface="Arial" panose="020B0604020202020204" pitchFamily="34" charset="0"/>
                <a:cs typeface="Arial" panose="020B0604020202020204" pitchFamily="34" charset="0"/>
              </a:rPr>
              <a:t>supply.</a:t>
            </a:r>
          </a:p>
          <a:p>
            <a:pPr marL="285750" indent="-285750">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charger is intended to be used on a flat surface (i.e. table top, bench top).</a:t>
            </a:r>
          </a:p>
          <a:p>
            <a:pPr lvl="1">
              <a:spcAft>
                <a:spcPts val="1200"/>
              </a:spcAft>
            </a:pPr>
            <a:r>
              <a:rPr lang="en-US" sz="1400" dirty="0" smtClean="0">
                <a:latin typeface="Arial" panose="020B0604020202020204" pitchFamily="34" charset="0"/>
                <a:cs typeface="Arial" panose="020B0604020202020204" pitchFamily="34" charset="0"/>
              </a:rPr>
              <a:t>Do not mount charger on wall or permanently fix charger to any surface.</a:t>
            </a:r>
            <a:r>
              <a:rPr lang="en-US" sz="1400" b="1"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Do not drop the charger</a:t>
            </a:r>
          </a:p>
          <a:p>
            <a:pPr lvl="1">
              <a:spcAft>
                <a:spcPts val="1200"/>
              </a:spcAft>
            </a:pPr>
            <a:r>
              <a:rPr lang="en-US" sz="1400" dirty="0" smtClean="0">
                <a:latin typeface="Arial" panose="020B0604020202020204" pitchFamily="34" charset="0"/>
                <a:cs typeface="Arial" panose="020B0604020202020204" pitchFamily="34" charset="0"/>
              </a:rPr>
              <a:t>Do </a:t>
            </a:r>
            <a:r>
              <a:rPr lang="en-US" sz="1400" dirty="0">
                <a:latin typeface="Arial" panose="020B0604020202020204" pitchFamily="34" charset="0"/>
                <a:cs typeface="Arial" panose="020B0604020202020204" pitchFamily="34" charset="0"/>
              </a:rPr>
              <a:t>not operate charger if it has received a sharp blow, been dropped, or otherwise </a:t>
            </a:r>
            <a:r>
              <a:rPr lang="en-US" sz="1400" dirty="0" smtClean="0">
                <a:latin typeface="Arial" panose="020B0604020202020204" pitchFamily="34" charset="0"/>
                <a:cs typeface="Arial" panose="020B0604020202020204" pitchFamily="34" charset="0"/>
              </a:rPr>
              <a:t>damaged in </a:t>
            </a:r>
            <a:r>
              <a:rPr lang="en-US" sz="1400" dirty="0">
                <a:latin typeface="Arial" panose="020B0604020202020204" pitchFamily="34" charset="0"/>
                <a:cs typeface="Arial" panose="020B0604020202020204" pitchFamily="34" charset="0"/>
              </a:rPr>
              <a:t>any way</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b="1" dirty="0" smtClean="0">
                <a:latin typeface="Arial" panose="020B0604020202020204" pitchFamily="34" charset="0"/>
                <a:cs typeface="Arial" panose="020B0604020202020204" pitchFamily="34" charset="0"/>
              </a:rPr>
              <a:t>Do </a:t>
            </a:r>
            <a:r>
              <a:rPr lang="en-US" sz="1600" b="1" dirty="0">
                <a:latin typeface="Arial" panose="020B0604020202020204" pitchFamily="34" charset="0"/>
                <a:cs typeface="Arial" panose="020B0604020202020204" pitchFamily="34" charset="0"/>
              </a:rPr>
              <a:t>not </a:t>
            </a:r>
            <a:r>
              <a:rPr lang="en-US" sz="1600" b="1" dirty="0" smtClean="0">
                <a:latin typeface="Arial" panose="020B0604020202020204" pitchFamily="34" charset="0"/>
                <a:cs typeface="Arial" panose="020B0604020202020204" pitchFamily="34" charset="0"/>
              </a:rPr>
              <a:t>attempt to disassemble or repair charger.</a:t>
            </a:r>
          </a:p>
          <a:p>
            <a:pPr>
              <a:spcAft>
                <a:spcPts val="1200"/>
              </a:spcAft>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Take the charger to an </a:t>
            </a:r>
            <a:r>
              <a:rPr lang="en-US" sz="1400" dirty="0">
                <a:latin typeface="Arial" panose="020B0604020202020204" pitchFamily="34" charset="0"/>
                <a:cs typeface="Arial" panose="020B0604020202020204" pitchFamily="34" charset="0"/>
              </a:rPr>
              <a:t>authorized </a:t>
            </a:r>
            <a:r>
              <a:rPr lang="en-US" sz="1400" dirty="0" smtClean="0">
                <a:latin typeface="Arial" panose="020B0604020202020204" pitchFamily="34" charset="0"/>
                <a:cs typeface="Arial" panose="020B0604020202020204" pitchFamily="34" charset="0"/>
              </a:rPr>
              <a:t>service </a:t>
            </a:r>
            <a:r>
              <a:rPr lang="en-US" sz="1400" dirty="0">
                <a:latin typeface="Arial" panose="020B0604020202020204" pitchFamily="34" charset="0"/>
                <a:cs typeface="Arial" panose="020B0604020202020204" pitchFamily="34" charset="0"/>
              </a:rPr>
              <a:t>center when </a:t>
            </a:r>
            <a:r>
              <a:rPr lang="en-US" sz="1400" dirty="0" smtClean="0">
                <a:latin typeface="Arial" panose="020B0604020202020204" pitchFamily="34" charset="0"/>
                <a:cs typeface="Arial" panose="020B0604020202020204" pitchFamily="34" charset="0"/>
              </a:rPr>
              <a:t>service or </a:t>
            </a:r>
            <a:r>
              <a:rPr lang="en-US" sz="1400" dirty="0">
                <a:latin typeface="Arial" panose="020B0604020202020204" pitchFamily="34" charset="0"/>
                <a:cs typeface="Arial" panose="020B0604020202020204" pitchFamily="34" charset="0"/>
              </a:rPr>
              <a:t>repair is required</a:t>
            </a:r>
            <a:r>
              <a:rPr lang="en-US" sz="1400" dirty="0" smtClean="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2"/>
          <a:stretch>
            <a:fillRect/>
          </a:stretch>
        </p:blipFill>
        <p:spPr>
          <a:xfrm>
            <a:off x="10878672" y="146191"/>
            <a:ext cx="779679" cy="769441"/>
          </a:xfrm>
          <a:prstGeom prst="rect">
            <a:avLst/>
          </a:prstGeom>
        </p:spPr>
      </p:pic>
      <p:pic>
        <p:nvPicPr>
          <p:cNvPr id="8" name="Picture 7"/>
          <p:cNvPicPr>
            <a:picLocks noChangeAspect="1"/>
          </p:cNvPicPr>
          <p:nvPr/>
        </p:nvPicPr>
        <p:blipFill>
          <a:blip r:embed="rId2"/>
          <a:stretch>
            <a:fillRect/>
          </a:stretch>
        </p:blipFill>
        <p:spPr>
          <a:xfrm>
            <a:off x="228771" y="107740"/>
            <a:ext cx="779679" cy="7694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069" y="1242410"/>
            <a:ext cx="2527610" cy="5062654"/>
          </a:xfrm>
          <a:prstGeom prst="rect">
            <a:avLst/>
          </a:prstGeom>
        </p:spPr>
      </p:pic>
    </p:spTree>
    <p:extLst>
      <p:ext uri="{BB962C8B-B14F-4D97-AF65-F5344CB8AC3E}">
        <p14:creationId xmlns:p14="http://schemas.microsoft.com/office/powerpoint/2010/main" val="927331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590600" y="2755496"/>
            <a:ext cx="7010800" cy="695916"/>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sz="4400" b="1" dirty="0" smtClean="0">
                <a:solidFill>
                  <a:srgbClr val="FF0000"/>
                </a:solidFill>
                <a:effectLst>
                  <a:outerShdw blurRad="38100" dist="38100" dir="2700000" algn="tl">
                    <a:srgbClr val="000000">
                      <a:alpha val="43137"/>
                    </a:srgbClr>
                  </a:outerShdw>
                </a:effectLst>
              </a:rPr>
              <a:t>Lets Bolt!</a:t>
            </a:r>
            <a:endParaRPr lang="en-US" sz="5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4385982" y="4323817"/>
            <a:ext cx="3872753" cy="861774"/>
          </a:xfrm>
          <a:prstGeom prst="rect">
            <a:avLst/>
          </a:prstGeom>
          <a:noFill/>
        </p:spPr>
        <p:txBody>
          <a:bodyPr wrap="square" lIns="0" rIns="0" rtlCol="0">
            <a:spAutoFit/>
          </a:bodyPr>
          <a:lstStyle/>
          <a:p>
            <a:r>
              <a:rPr lang="en-US" sz="1600" dirty="0" smtClean="0">
                <a:latin typeface="Arial" panose="020B0604020202020204" pitchFamily="34" charset="0"/>
                <a:cs typeface="Arial" panose="020B0604020202020204" pitchFamily="34" charset="0"/>
              </a:rPr>
              <a:t>333 Route 17 North, Mahwah, NJ 07430</a:t>
            </a:r>
          </a:p>
          <a:p>
            <a:r>
              <a:rPr lang="en-US" sz="1600" dirty="0" smtClean="0">
                <a:latin typeface="Arial" panose="020B0604020202020204" pitchFamily="34" charset="0"/>
                <a:cs typeface="Arial" panose="020B0604020202020204" pitchFamily="34" charset="0"/>
              </a:rPr>
              <a:t>1-800-FOR-HYTORC  | </a:t>
            </a:r>
            <a:r>
              <a:rPr lang="en-US" sz="1600" dirty="0" smtClean="0">
                <a:latin typeface="Arial" panose="020B0604020202020204" pitchFamily="34" charset="0"/>
                <a:cs typeface="Arial" panose="020B0604020202020204" pitchFamily="34" charset="0"/>
                <a:hlinkClick r:id="rId2"/>
              </a:rPr>
              <a:t>www.hytorc.com</a:t>
            </a:r>
            <a:endParaRPr lang="en-US" sz="1600"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37" y="5914795"/>
            <a:ext cx="2392456" cy="489679"/>
          </a:xfrm>
          <a:prstGeom prst="rect">
            <a:avLst/>
          </a:prstGeom>
        </p:spPr>
      </p:pic>
      <p:pic>
        <p:nvPicPr>
          <p:cNvPr id="6" name="Picture 6" descr="OSHA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9107" y="4955703"/>
            <a:ext cx="1752634" cy="12268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494026" y="6156374"/>
            <a:ext cx="2002796" cy="461665"/>
          </a:xfrm>
          <a:prstGeom prst="rect">
            <a:avLst/>
          </a:prstGeom>
        </p:spPr>
        <p:txBody>
          <a:bodyPr wrap="square">
            <a:spAutoFit/>
          </a:bodyPr>
          <a:lstStyle/>
          <a:p>
            <a:pPr algn="ctr">
              <a:spcAft>
                <a:spcPts val="0"/>
              </a:spcAft>
            </a:pPr>
            <a:r>
              <a:rPr lang="en-US" sz="1600" b="1" i="1" dirty="0">
                <a:solidFill>
                  <a:srgbClr val="FF0000"/>
                </a:solidFill>
                <a:latin typeface="Arial Narrow" panose="020B0606020202030204" pitchFamily="34" charset="0"/>
                <a:cs typeface="Arial" panose="020B0604020202020204" pitchFamily="34" charset="0"/>
              </a:rPr>
              <a:t>BOSS</a:t>
            </a:r>
            <a:r>
              <a:rPr lang="en-US" sz="1600" b="1" dirty="0">
                <a:solidFill>
                  <a:srgbClr val="FF0000"/>
                </a:solidFill>
                <a:latin typeface="Arial Narrow" panose="020B0606020202030204" pitchFamily="34" charset="0"/>
                <a:cs typeface="Arial" panose="020B0604020202020204" pitchFamily="34" charset="0"/>
              </a:rPr>
              <a:t> </a:t>
            </a:r>
            <a:r>
              <a:rPr lang="en-US" sz="1600" b="1" i="1" dirty="0" smtClean="0">
                <a:solidFill>
                  <a:srgbClr val="FF0000"/>
                </a:solidFill>
                <a:latin typeface="Arial Narrow" panose="020B0606020202030204" pitchFamily="34" charset="0"/>
                <a:cs typeface="Arial" panose="020B0604020202020204" pitchFamily="34" charset="0"/>
              </a:rPr>
              <a:t>Training Series</a:t>
            </a:r>
            <a:r>
              <a:rPr lang="en-US" sz="1600" b="1" dirty="0" smtClean="0">
                <a:solidFill>
                  <a:srgbClr val="FF0000"/>
                </a:solidFill>
                <a:latin typeface="Arial Narrow" panose="020B0606020202030204" pitchFamily="34" charset="0"/>
                <a:cs typeface="Arial" panose="020B0604020202020204" pitchFamily="34" charset="0"/>
              </a:rPr>
              <a:t> </a:t>
            </a:r>
            <a:endParaRPr lang="en-US" sz="1600" b="1" dirty="0">
              <a:solidFill>
                <a:srgbClr val="FF0000"/>
              </a:solidFill>
              <a:latin typeface="Arial Narrow" panose="020B0606020202030204" pitchFamily="34" charset="0"/>
              <a:cs typeface="Arial" panose="020B0604020202020204" pitchFamily="34" charset="0"/>
            </a:endParaRPr>
          </a:p>
          <a:p>
            <a:pPr algn="ctr"/>
            <a:r>
              <a:rPr lang="en-US" sz="800" b="1" dirty="0">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Basic Operation and Safety School</a:t>
            </a:r>
          </a:p>
        </p:txBody>
      </p:sp>
    </p:spTree>
    <p:extLst>
      <p:ext uri="{BB962C8B-B14F-4D97-AF65-F5344CB8AC3E}">
        <p14:creationId xmlns:p14="http://schemas.microsoft.com/office/powerpoint/2010/main" val="3577431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230" y="1257300"/>
            <a:ext cx="4173415" cy="4451927"/>
          </a:xfrm>
          <a:prstGeom prst="rect">
            <a:avLst/>
          </a:prstGeom>
        </p:spPr>
      </p:pic>
      <p:sp>
        <p:nvSpPr>
          <p:cNvPr id="2" name="TextBox 1"/>
          <p:cNvSpPr txBox="1"/>
          <p:nvPr/>
        </p:nvSpPr>
        <p:spPr>
          <a:xfrm>
            <a:off x="0" y="53451"/>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Ergonomic Design Features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4" name="TextBox 3"/>
          <p:cNvSpPr txBox="1"/>
          <p:nvPr/>
        </p:nvSpPr>
        <p:spPr>
          <a:xfrm>
            <a:off x="275920" y="3192891"/>
            <a:ext cx="4279519" cy="3370153"/>
          </a:xfrm>
          <a:prstGeom prst="rect">
            <a:avLst/>
          </a:prstGeom>
          <a:noFill/>
        </p:spPr>
        <p:txBody>
          <a:bodyPr wrap="square" rtlCol="0">
            <a:spAutoFit/>
          </a:bodyPr>
          <a:lstStyle/>
          <a:p>
            <a:pPr>
              <a:spcAft>
                <a:spcPts val="1200"/>
              </a:spcAft>
            </a:pPr>
            <a:r>
              <a:rPr lang="en-US" b="1" dirty="0" smtClean="0">
                <a:latin typeface="Arial" panose="020B0604020202020204" pitchFamily="34" charset="0"/>
                <a:cs typeface="Arial" panose="020B0604020202020204" pitchFamily="34" charset="0"/>
              </a:rPr>
              <a:t>Overall tool design is lightweight and </a:t>
            </a:r>
            <a:r>
              <a:rPr lang="en-US" b="1" dirty="0">
                <a:latin typeface="Arial" panose="020B0604020202020204" pitchFamily="34" charset="0"/>
                <a:cs typeface="Arial" panose="020B0604020202020204" pitchFamily="34" charset="0"/>
              </a:rPr>
              <a:t>balanced </a:t>
            </a:r>
            <a:r>
              <a:rPr lang="en-US" b="1" dirty="0" smtClean="0">
                <a:latin typeface="Arial" panose="020B0604020202020204" pitchFamily="34" charset="0"/>
                <a:cs typeface="Arial" panose="020B0604020202020204" pitchFamily="34" charset="0"/>
              </a:rPr>
              <a:t>allowing one-hand positioning and operation</a:t>
            </a:r>
          </a:p>
          <a:p>
            <a:pPr marL="285750" indent="-285750">
              <a:spcAft>
                <a:spcPts val="600"/>
              </a:spcAft>
              <a:buFontTx/>
              <a:buChar char="-"/>
            </a:pPr>
            <a:r>
              <a:rPr lang="en-US" sz="1600" dirty="0" smtClean="0">
                <a:latin typeface="Arial" panose="020B0604020202020204" pitchFamily="34" charset="0"/>
                <a:cs typeface="Arial" panose="020B0604020202020204" pitchFamily="34" charset="0"/>
              </a:rPr>
              <a:t>Allows one-hand operation when configured for the HYTORC Washer</a:t>
            </a:r>
          </a:p>
          <a:p>
            <a:pPr marL="285750" indent="-285750">
              <a:buFontTx/>
              <a:buChar char="-"/>
            </a:pPr>
            <a:r>
              <a:rPr lang="en-US" sz="1600" dirty="0" smtClean="0">
                <a:latin typeface="Arial" panose="020B0604020202020204" pitchFamily="34" charset="0"/>
                <a:cs typeface="Arial" panose="020B0604020202020204" pitchFamily="34" charset="0"/>
              </a:rPr>
              <a:t>Requires two-hand operation when configured for traditional bolting with a reaction arm, the tool requires the operator to use two hands as a safety precaution, forcing the user to keep the second hand away from the reaction area by pushing a button on the rear panel    </a:t>
            </a:r>
            <a:endParaRPr lang="en-US" sz="1600" dirty="0">
              <a:latin typeface="Arial" panose="020B0604020202020204" pitchFamily="34" charset="0"/>
              <a:cs typeface="Arial" panose="020B0604020202020204" pitchFamily="34" charset="0"/>
            </a:endParaRPr>
          </a:p>
        </p:txBody>
      </p:sp>
      <p:cxnSp>
        <p:nvCxnSpPr>
          <p:cNvPr id="5" name="Straight Arrow Connector 4"/>
          <p:cNvCxnSpPr/>
          <p:nvPr/>
        </p:nvCxnSpPr>
        <p:spPr>
          <a:xfrm flipH="1" flipV="1">
            <a:off x="4214259" y="2835751"/>
            <a:ext cx="2065642" cy="218033"/>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640466" y="1444696"/>
            <a:ext cx="2544984" cy="1322933"/>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5920" y="1098742"/>
            <a:ext cx="3364546"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Single-finger activation</a:t>
            </a:r>
          </a:p>
          <a:p>
            <a:pPr marL="285750" indent="-285750">
              <a:buFont typeface="Corbel" panose="020B0503020204020204" pitchFamily="34" charset="0"/>
              <a:buChar char="‐"/>
            </a:pPr>
            <a:r>
              <a:rPr lang="en-US" dirty="0" smtClean="0">
                <a:latin typeface="Arial" panose="020B0604020202020204" pitchFamily="34" charset="0"/>
                <a:cs typeface="Arial" panose="020B0604020202020204" pitchFamily="34" charset="0"/>
              </a:rPr>
              <a:t>Simply squeeze the trigger to apply torque</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9138600" y="1679894"/>
            <a:ext cx="3053400"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Heads-Up LCD Display</a:t>
            </a:r>
          </a:p>
          <a:p>
            <a:pPr marL="285750" indent="-285750">
              <a:buFont typeface="Corbel" panose="020B0503020204020204" pitchFamily="34" charset="0"/>
              <a:buChar char="‐"/>
            </a:pPr>
            <a:r>
              <a:rPr lang="en-US" dirty="0" smtClean="0">
                <a:latin typeface="Arial" panose="020B0604020202020204" pitchFamily="34" charset="0"/>
                <a:cs typeface="Arial" panose="020B0604020202020204" pitchFamily="34" charset="0"/>
              </a:rPr>
              <a:t>User can safely view the screen during operation</a:t>
            </a:r>
            <a:endParaRPr lang="en-US"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V="1">
            <a:off x="7395165" y="2042126"/>
            <a:ext cx="1657072" cy="1"/>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38600" y="3913259"/>
            <a:ext cx="3015376"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Audible feedback</a:t>
            </a:r>
          </a:p>
          <a:p>
            <a:pPr marL="285750" indent="-285750">
              <a:buFont typeface="Corbel" panose="020B0503020204020204" pitchFamily="34" charset="0"/>
              <a:buChar char="‐"/>
            </a:pPr>
            <a:r>
              <a:rPr lang="en-US" dirty="0" smtClean="0">
                <a:latin typeface="Arial" panose="020B0604020202020204" pitchFamily="34" charset="0"/>
                <a:cs typeface="Arial" panose="020B0604020202020204" pitchFamily="34" charset="0"/>
              </a:rPr>
              <a:t>Beeper sounds on completion of operation</a:t>
            </a:r>
            <a:endParaRPr lang="en-US" dirty="0">
              <a:latin typeface="Arial" panose="020B0604020202020204" pitchFamily="34" charset="0"/>
              <a:cs typeface="Arial" panose="020B0604020202020204" pitchFamily="34" charset="0"/>
            </a:endParaRPr>
          </a:p>
        </p:txBody>
      </p:sp>
      <p:sp>
        <p:nvSpPr>
          <p:cNvPr id="14" name="TextBox 13"/>
          <p:cNvSpPr txBox="1"/>
          <p:nvPr/>
        </p:nvSpPr>
        <p:spPr>
          <a:xfrm>
            <a:off x="9138600" y="5057723"/>
            <a:ext cx="3053400"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Quiet Operation</a:t>
            </a:r>
          </a:p>
          <a:p>
            <a:pPr marL="285750" indent="-285750">
              <a:buFont typeface="Corbel" panose="020B0503020204020204" pitchFamily="34" charset="0"/>
              <a:buChar char="‐"/>
            </a:pPr>
            <a:r>
              <a:rPr lang="en-US" dirty="0" smtClean="0">
                <a:latin typeface="Arial" panose="020B0604020202020204" pitchFamily="34" charset="0"/>
                <a:cs typeface="Arial" panose="020B0604020202020204" pitchFamily="34" charset="0"/>
              </a:rPr>
              <a:t>Noise level is typically less than 80dB</a:t>
            </a:r>
            <a:endParaRPr lang="en-US" dirty="0">
              <a:latin typeface="Arial" panose="020B0604020202020204" pitchFamily="34" charset="0"/>
              <a:cs typeface="Arial" panose="020B0604020202020204" pitchFamily="34" charset="0"/>
            </a:endParaRPr>
          </a:p>
        </p:txBody>
      </p:sp>
      <p:cxnSp>
        <p:nvCxnSpPr>
          <p:cNvPr id="23" name="Straight Arrow Connector 22"/>
          <p:cNvCxnSpPr/>
          <p:nvPr/>
        </p:nvCxnSpPr>
        <p:spPr>
          <a:xfrm>
            <a:off x="7395165" y="2511189"/>
            <a:ext cx="1784150" cy="367721"/>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79315" y="2744109"/>
            <a:ext cx="2833310"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Push-Button Setup</a:t>
            </a:r>
          </a:p>
          <a:p>
            <a:pPr marL="285750" indent="-285750">
              <a:buFont typeface="Corbel" panose="020B0503020204020204" pitchFamily="34" charset="0"/>
              <a:buChar char="‐"/>
            </a:pPr>
            <a:r>
              <a:rPr lang="en-US" dirty="0" smtClean="0">
                <a:latin typeface="Arial" panose="020B0604020202020204" pitchFamily="34" charset="0"/>
                <a:cs typeface="Arial" panose="020B0604020202020204" pitchFamily="34" charset="0"/>
              </a:rPr>
              <a:t>For easy setup and operation</a:t>
            </a:r>
            <a:endParaRPr lang="en-US" dirty="0">
              <a:latin typeface="Arial" panose="020B0604020202020204" pitchFamily="34" charset="0"/>
              <a:cs typeface="Arial" panose="020B0604020202020204" pitchFamily="34" charset="0"/>
            </a:endParaRPr>
          </a:p>
        </p:txBody>
      </p:sp>
      <p:sp>
        <p:nvSpPr>
          <p:cNvPr id="46" name="Rectangle 45"/>
          <p:cNvSpPr/>
          <p:nvPr/>
        </p:nvSpPr>
        <p:spPr>
          <a:xfrm>
            <a:off x="275920" y="2152473"/>
            <a:ext cx="3865564" cy="923330"/>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Molded pistol </a:t>
            </a:r>
            <a:r>
              <a:rPr lang="en-US" b="1" dirty="0" smtClean="0">
                <a:latin typeface="Arial" panose="020B0604020202020204" pitchFamily="34" charset="0"/>
                <a:cs typeface="Arial" panose="020B0604020202020204" pitchFamily="34" charset="0"/>
              </a:rPr>
              <a:t>grip</a:t>
            </a:r>
          </a:p>
          <a:p>
            <a:pPr marL="285750" indent="-285750">
              <a:spcAft>
                <a:spcPts val="1200"/>
              </a:spcAft>
              <a:buFont typeface="Corbel" panose="020B0503020204020204" pitchFamily="34" charset="0"/>
              <a:buChar char="‐"/>
            </a:pPr>
            <a:r>
              <a:rPr lang="en-US" dirty="0" smtClean="0">
                <a:latin typeface="Arial" panose="020B0604020202020204" pitchFamily="34" charset="0"/>
                <a:cs typeface="Arial" panose="020B0604020202020204" pitchFamily="34" charset="0"/>
              </a:rPr>
              <a:t>Handle design </a:t>
            </a:r>
            <a:r>
              <a:rPr lang="en-US" dirty="0">
                <a:latin typeface="Arial" panose="020B0604020202020204" pitchFamily="34" charset="0"/>
                <a:cs typeface="Arial" panose="020B0604020202020204" pitchFamily="34" charset="0"/>
              </a:rPr>
              <a:t>conforms to </a:t>
            </a:r>
            <a:r>
              <a:rPr lang="en-US" dirty="0" smtClean="0">
                <a:latin typeface="Arial" panose="020B0604020202020204" pitchFamily="34" charset="0"/>
                <a:cs typeface="Arial" panose="020B0604020202020204" pitchFamily="34" charset="0"/>
              </a:rPr>
              <a:t>hand, providing a more secure grip</a:t>
            </a:r>
            <a:endParaRPr lang="en-US" dirty="0">
              <a:latin typeface="Arial" panose="020B0604020202020204" pitchFamily="34" charset="0"/>
              <a:cs typeface="Arial" panose="020B0604020202020204" pitchFamily="34" charset="0"/>
            </a:endParaRPr>
          </a:p>
        </p:txBody>
      </p:sp>
      <p:cxnSp>
        <p:nvCxnSpPr>
          <p:cNvPr id="48" name="Straight Arrow Connector 47"/>
          <p:cNvCxnSpPr/>
          <p:nvPr/>
        </p:nvCxnSpPr>
        <p:spPr>
          <a:xfrm flipH="1" flipV="1">
            <a:off x="4141484" y="3667869"/>
            <a:ext cx="2102847" cy="82583"/>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912958" y="5826050"/>
            <a:ext cx="3708143" cy="646331"/>
          </a:xfrm>
          <a:prstGeom prst="rect">
            <a:avLst/>
          </a:prstGeom>
          <a:noFill/>
        </p:spPr>
        <p:txBody>
          <a:bodyPr wrap="square" rtlCol="0">
            <a:spAutoFit/>
          </a:bodyPr>
          <a:lstStyle/>
          <a:p>
            <a:pPr algn="ctr"/>
            <a:r>
              <a:rPr lang="en-US" b="1" dirty="0" smtClean="0">
                <a:cs typeface="Angsana New" panose="02020603050405020304" pitchFamily="18" charset="-34"/>
              </a:rPr>
              <a:t>Configured for Traditional Bolting with Reaction Arm</a:t>
            </a:r>
          </a:p>
        </p:txBody>
      </p:sp>
    </p:spTree>
    <p:extLst>
      <p:ext uri="{BB962C8B-B14F-4D97-AF65-F5344CB8AC3E}">
        <p14:creationId xmlns:p14="http://schemas.microsoft.com/office/powerpoint/2010/main" val="3383612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780" y="3100246"/>
            <a:ext cx="2133600" cy="231648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512" y="1412651"/>
            <a:ext cx="4906207" cy="5333973"/>
          </a:xfrm>
          <a:prstGeom prst="rect">
            <a:avLst/>
          </a:prstGeom>
        </p:spPr>
      </p:pic>
      <p:sp>
        <p:nvSpPr>
          <p:cNvPr id="3" name="TextBox 2"/>
          <p:cNvSpPr txBox="1"/>
          <p:nvPr/>
        </p:nvSpPr>
        <p:spPr>
          <a:xfrm>
            <a:off x="0" y="14862"/>
            <a:ext cx="12192000"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Tool Features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cxnSp>
        <p:nvCxnSpPr>
          <p:cNvPr id="5" name="Straight Arrow Connector 4"/>
          <p:cNvCxnSpPr/>
          <p:nvPr/>
        </p:nvCxnSpPr>
        <p:spPr>
          <a:xfrm flipH="1">
            <a:off x="3438660" y="2703328"/>
            <a:ext cx="1035876" cy="40014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9131" y="2932687"/>
            <a:ext cx="2711498"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Planetary gear box</a:t>
            </a:r>
          </a:p>
        </p:txBody>
      </p:sp>
      <p:sp>
        <p:nvSpPr>
          <p:cNvPr id="10" name="TextBox 9"/>
          <p:cNvSpPr txBox="1"/>
          <p:nvPr/>
        </p:nvSpPr>
        <p:spPr>
          <a:xfrm>
            <a:off x="7125904" y="4559787"/>
            <a:ext cx="215956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Directional switch</a:t>
            </a:r>
          </a:p>
        </p:txBody>
      </p:sp>
      <p:cxnSp>
        <p:nvCxnSpPr>
          <p:cNvPr id="11" name="Straight Arrow Connector 10"/>
          <p:cNvCxnSpPr/>
          <p:nvPr/>
        </p:nvCxnSpPr>
        <p:spPr>
          <a:xfrm flipH="1">
            <a:off x="1479176" y="3540807"/>
            <a:ext cx="4144086" cy="109301"/>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9131" y="1634630"/>
            <a:ext cx="2864887"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Square </a:t>
            </a:r>
            <a:r>
              <a:rPr lang="en-US" b="1" dirty="0" smtClean="0">
                <a:latin typeface="Arial" panose="020B0604020202020204" pitchFamily="34" charset="0"/>
                <a:cs typeface="Arial" panose="020B0604020202020204" pitchFamily="34" charset="0"/>
              </a:rPr>
              <a:t>drive compatible</a:t>
            </a:r>
          </a:p>
          <a:p>
            <a:r>
              <a:rPr lang="en-US" b="1" dirty="0" smtClean="0">
                <a:latin typeface="Arial" panose="020B0604020202020204" pitchFamily="34" charset="0"/>
                <a:cs typeface="Arial" panose="020B0604020202020204" pitchFamily="34" charset="0"/>
              </a:rPr>
              <a:t> with standard sockets</a:t>
            </a:r>
            <a:endParaRPr lang="en-US" b="1" dirty="0">
              <a:latin typeface="Arial" panose="020B0604020202020204" pitchFamily="34" charset="0"/>
              <a:cs typeface="Arial" panose="020B0604020202020204" pitchFamily="34" charset="0"/>
            </a:endParaRPr>
          </a:p>
        </p:txBody>
      </p:sp>
      <p:cxnSp>
        <p:nvCxnSpPr>
          <p:cNvPr id="15" name="Straight Arrow Connector 14"/>
          <p:cNvCxnSpPr/>
          <p:nvPr/>
        </p:nvCxnSpPr>
        <p:spPr>
          <a:xfrm flipH="1">
            <a:off x="2766118" y="2104634"/>
            <a:ext cx="735256" cy="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3249" y="5592390"/>
            <a:ext cx="3315556"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18V Rechargeable and Interchangeable Li-Ion Battery</a:t>
            </a:r>
            <a:endParaRPr lang="en-US" b="1" dirty="0">
              <a:latin typeface="Arial" panose="020B0604020202020204" pitchFamily="34" charset="0"/>
              <a:cs typeface="Arial" panose="020B0604020202020204" pitchFamily="34" charset="0"/>
            </a:endParaRPr>
          </a:p>
        </p:txBody>
      </p:sp>
      <p:cxnSp>
        <p:nvCxnSpPr>
          <p:cNvPr id="21" name="Straight Arrow Connector 20"/>
          <p:cNvCxnSpPr/>
          <p:nvPr/>
        </p:nvCxnSpPr>
        <p:spPr>
          <a:xfrm flipH="1">
            <a:off x="2877920" y="6123716"/>
            <a:ext cx="2417193" cy="13182"/>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3240" y="3393576"/>
            <a:ext cx="217762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Trigger</a:t>
            </a:r>
            <a:endParaRPr lang="en-US" b="1" dirty="0">
              <a:latin typeface="Arial" panose="020B0604020202020204" pitchFamily="34" charset="0"/>
              <a:cs typeface="Arial" panose="020B0604020202020204" pitchFamily="34" charset="0"/>
            </a:endParaRPr>
          </a:p>
        </p:txBody>
      </p:sp>
      <p:cxnSp>
        <p:nvCxnSpPr>
          <p:cNvPr id="47" name="Straight Arrow Connector 46"/>
          <p:cNvCxnSpPr/>
          <p:nvPr/>
        </p:nvCxnSpPr>
        <p:spPr>
          <a:xfrm flipH="1">
            <a:off x="3478805" y="2454585"/>
            <a:ext cx="447943" cy="150308"/>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056766" y="2604893"/>
            <a:ext cx="1444608" cy="3862"/>
          </a:xfrm>
          <a:prstGeom prst="straightConnector1">
            <a:avLst/>
          </a:prstGeom>
          <a:ln w="190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12635" y="2375668"/>
            <a:ext cx="2042865"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Reaction spline</a:t>
            </a:r>
          </a:p>
        </p:txBody>
      </p:sp>
      <p:sp>
        <p:nvSpPr>
          <p:cNvPr id="66" name="Rectangle 65"/>
          <p:cNvSpPr/>
          <p:nvPr/>
        </p:nvSpPr>
        <p:spPr>
          <a:xfrm>
            <a:off x="10169264" y="5576152"/>
            <a:ext cx="1728383" cy="646331"/>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Push-button</a:t>
            </a:r>
          </a:p>
          <a:p>
            <a:pPr algn="ctr"/>
            <a:r>
              <a:rPr lang="en-US" b="1" dirty="0" smtClean="0">
                <a:latin typeface="Arial" panose="020B0604020202020204" pitchFamily="34" charset="0"/>
                <a:cs typeface="Arial" panose="020B0604020202020204" pitchFamily="34" charset="0"/>
              </a:rPr>
              <a:t> control</a:t>
            </a:r>
            <a:endParaRPr lang="en-US" b="1" dirty="0">
              <a:latin typeface="Arial" panose="020B0604020202020204" pitchFamily="34" charset="0"/>
              <a:cs typeface="Arial" panose="020B0604020202020204" pitchFamily="34" charset="0"/>
            </a:endParaRPr>
          </a:p>
        </p:txBody>
      </p:sp>
      <p:cxnSp>
        <p:nvCxnSpPr>
          <p:cNvPr id="25" name="Straight Arrow Connector 24"/>
          <p:cNvCxnSpPr/>
          <p:nvPr/>
        </p:nvCxnSpPr>
        <p:spPr>
          <a:xfrm flipH="1" flipV="1">
            <a:off x="2677172" y="5274989"/>
            <a:ext cx="2617941" cy="23226"/>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8910" y="4949804"/>
            <a:ext cx="2488261"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Battery Lock Button</a:t>
            </a:r>
            <a:endParaRPr lang="en-US" b="1" dirty="0">
              <a:latin typeface="Arial" panose="020B0604020202020204" pitchFamily="34" charset="0"/>
              <a:cs typeface="Arial" panose="020B0604020202020204" pitchFamily="34" charset="0"/>
            </a:endParaRPr>
          </a:p>
        </p:txBody>
      </p:sp>
      <p:cxnSp>
        <p:nvCxnSpPr>
          <p:cNvPr id="30" name="Straight Arrow Connector 29"/>
          <p:cNvCxnSpPr/>
          <p:nvPr/>
        </p:nvCxnSpPr>
        <p:spPr>
          <a:xfrm>
            <a:off x="7252037" y="3498612"/>
            <a:ext cx="10658" cy="1072938"/>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124449" y="5301477"/>
            <a:ext cx="1544089" cy="120032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Battery Test Button and Charge Indicator</a:t>
            </a:r>
            <a:endParaRPr lang="en-US" b="1" dirty="0">
              <a:latin typeface="Arial" panose="020B0604020202020204" pitchFamily="34" charset="0"/>
              <a:cs typeface="Arial" panose="020B0604020202020204" pitchFamily="34" charset="0"/>
            </a:endParaRPr>
          </a:p>
        </p:txBody>
      </p:sp>
      <p:cxnSp>
        <p:nvCxnSpPr>
          <p:cNvPr id="36" name="Straight Arrow Connector 35"/>
          <p:cNvCxnSpPr/>
          <p:nvPr/>
        </p:nvCxnSpPr>
        <p:spPr>
          <a:xfrm>
            <a:off x="6567192" y="5611454"/>
            <a:ext cx="1452195" cy="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137387" y="3465442"/>
            <a:ext cx="200642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USB Micro Port</a:t>
            </a:r>
            <a:endParaRPr lang="en-US" b="1" dirty="0">
              <a:latin typeface="Arial" panose="020B0604020202020204" pitchFamily="34" charset="0"/>
              <a:cs typeface="Arial" panose="020B0604020202020204" pitchFamily="34" charset="0"/>
            </a:endParaRPr>
          </a:p>
        </p:txBody>
      </p:sp>
      <p:cxnSp>
        <p:nvCxnSpPr>
          <p:cNvPr id="44" name="Straight Arrow Connector 43"/>
          <p:cNvCxnSpPr/>
          <p:nvPr/>
        </p:nvCxnSpPr>
        <p:spPr>
          <a:xfrm>
            <a:off x="7536366" y="3436648"/>
            <a:ext cx="1275" cy="238682"/>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9417" y="4147740"/>
            <a:ext cx="2745787"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Pistol grip handle</a:t>
            </a:r>
            <a:endParaRPr lang="en-US" b="1" dirty="0">
              <a:latin typeface="Arial" panose="020B0604020202020204" pitchFamily="34" charset="0"/>
              <a:cs typeface="Arial" panose="020B0604020202020204" pitchFamily="34" charset="0"/>
            </a:endParaRPr>
          </a:p>
        </p:txBody>
      </p:sp>
      <p:cxnSp>
        <p:nvCxnSpPr>
          <p:cNvPr id="31" name="Straight Arrow Connector 30"/>
          <p:cNvCxnSpPr/>
          <p:nvPr/>
        </p:nvCxnSpPr>
        <p:spPr>
          <a:xfrm flipH="1">
            <a:off x="2418977" y="4367620"/>
            <a:ext cx="3846852" cy="22738"/>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166192" y="1735302"/>
            <a:ext cx="184822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Cooling vents</a:t>
            </a:r>
            <a:endParaRPr lang="en-US" b="1" dirty="0">
              <a:latin typeface="Arial" panose="020B0604020202020204" pitchFamily="34" charset="0"/>
              <a:cs typeface="Arial" panose="020B0604020202020204" pitchFamily="34" charset="0"/>
            </a:endParaRPr>
          </a:p>
        </p:txBody>
      </p:sp>
      <p:cxnSp>
        <p:nvCxnSpPr>
          <p:cNvPr id="33" name="Straight Arrow Connector 32"/>
          <p:cNvCxnSpPr/>
          <p:nvPr/>
        </p:nvCxnSpPr>
        <p:spPr>
          <a:xfrm flipV="1">
            <a:off x="7551494" y="1956777"/>
            <a:ext cx="303563" cy="382655"/>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238756" y="1943252"/>
            <a:ext cx="382664" cy="41404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632850" y="1931177"/>
            <a:ext cx="1549719" cy="13525"/>
          </a:xfrm>
          <a:prstGeom prst="straightConnector1">
            <a:avLst/>
          </a:prstGeom>
          <a:ln w="190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812290" y="2743693"/>
            <a:ext cx="2305501" cy="369332"/>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Control Panel</a:t>
            </a:r>
            <a:endParaRPr lang="en-US" b="1" dirty="0">
              <a:latin typeface="Arial" panose="020B0604020202020204" pitchFamily="34" charset="0"/>
              <a:cs typeface="Arial" panose="020B0604020202020204" pitchFamily="34" charset="0"/>
            </a:endParaRPr>
          </a:p>
        </p:txBody>
      </p:sp>
      <p:cxnSp>
        <p:nvCxnSpPr>
          <p:cNvPr id="40" name="Straight Arrow Connector 39"/>
          <p:cNvCxnSpPr/>
          <p:nvPr/>
        </p:nvCxnSpPr>
        <p:spPr>
          <a:xfrm flipH="1">
            <a:off x="2766118" y="3113025"/>
            <a:ext cx="646017" cy="3418"/>
          </a:xfrm>
          <a:prstGeom prst="straightConnector1">
            <a:avLst/>
          </a:prstGeom>
          <a:ln w="190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0" y="701814"/>
            <a:ext cx="12192000"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LiON Battery Gun is a rugged industrial torque tool designed for precise application of torque using electronic control features packaged in an ergonomic hand-held tool. </a:t>
            </a:r>
          </a:p>
        </p:txBody>
      </p:sp>
      <p:cxnSp>
        <p:nvCxnSpPr>
          <p:cNvPr id="52" name="Straight Arrow Connector 51"/>
          <p:cNvCxnSpPr/>
          <p:nvPr/>
        </p:nvCxnSpPr>
        <p:spPr>
          <a:xfrm flipV="1">
            <a:off x="7275119" y="2670996"/>
            <a:ext cx="930568" cy="32332"/>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181958" y="2187129"/>
            <a:ext cx="4000501"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Brushless DC Motor</a:t>
            </a:r>
          </a:p>
          <a:p>
            <a:r>
              <a:rPr lang="en-US" b="1" dirty="0" smtClean="0">
                <a:latin typeface="Arial" panose="020B0604020202020204" pitchFamily="34" charset="0"/>
                <a:cs typeface="Arial" panose="020B0604020202020204" pitchFamily="34" charset="0"/>
              </a:rPr>
              <a:t>and cooling fans</a:t>
            </a:r>
            <a:endParaRPr lang="en-US" b="1" dirty="0">
              <a:latin typeface="Arial" panose="020B0604020202020204" pitchFamily="34" charset="0"/>
              <a:cs typeface="Arial" panose="020B0604020202020204" pitchFamily="34" charset="0"/>
            </a:endParaRPr>
          </a:p>
        </p:txBody>
      </p:sp>
      <p:cxnSp>
        <p:nvCxnSpPr>
          <p:cNvPr id="63" name="Straight Arrow Connector 62"/>
          <p:cNvCxnSpPr>
            <a:endCxn id="43" idx="1"/>
          </p:cNvCxnSpPr>
          <p:nvPr/>
        </p:nvCxnSpPr>
        <p:spPr>
          <a:xfrm flipV="1">
            <a:off x="7536366" y="3650108"/>
            <a:ext cx="601021" cy="14950"/>
          </a:xfrm>
          <a:prstGeom prst="straightConnector1">
            <a:avLst/>
          </a:prstGeom>
          <a:ln w="190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275119" y="3048380"/>
            <a:ext cx="1003190" cy="12508"/>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232531" y="2880008"/>
            <a:ext cx="1408126" cy="383157"/>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Beeper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78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788" b="2275"/>
          <a:stretch/>
        </p:blipFill>
        <p:spPr>
          <a:xfrm>
            <a:off x="3760153" y="1216110"/>
            <a:ext cx="4808114" cy="5540290"/>
          </a:xfrm>
          <a:prstGeom prst="rect">
            <a:avLst/>
          </a:prstGeom>
        </p:spPr>
      </p:pic>
      <p:sp>
        <p:nvSpPr>
          <p:cNvPr id="3" name="TextBox 2"/>
          <p:cNvSpPr txBox="1"/>
          <p:nvPr/>
        </p:nvSpPr>
        <p:spPr>
          <a:xfrm>
            <a:off x="14464" y="0"/>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Control Panel Features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68" name="TextBox 67"/>
          <p:cNvSpPr txBox="1"/>
          <p:nvPr/>
        </p:nvSpPr>
        <p:spPr>
          <a:xfrm>
            <a:off x="0" y="740213"/>
            <a:ext cx="12192000" cy="707886"/>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LiON tool has (3) push-buttons and a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simple graphical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LCD Display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Screen</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on the rear to </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 </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functions, menus and features. </a:t>
            </a:r>
          </a:p>
        </p:txBody>
      </p:sp>
      <p:cxnSp>
        <p:nvCxnSpPr>
          <p:cNvPr id="45" name="Straight Arrow Connector 44"/>
          <p:cNvCxnSpPr/>
          <p:nvPr/>
        </p:nvCxnSpPr>
        <p:spPr>
          <a:xfrm flipH="1" flipV="1">
            <a:off x="2376480" y="3618908"/>
            <a:ext cx="1908162" cy="9233"/>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014885" y="3443475"/>
            <a:ext cx="1415772"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Status LED</a:t>
            </a:r>
            <a:endParaRPr lang="en-US" b="1" dirty="0">
              <a:latin typeface="Arial" panose="020B0604020202020204" pitchFamily="34" charset="0"/>
              <a:cs typeface="Arial" panose="020B0604020202020204" pitchFamily="34" charset="0"/>
            </a:endParaRPr>
          </a:p>
        </p:txBody>
      </p:sp>
      <p:cxnSp>
        <p:nvCxnSpPr>
          <p:cNvPr id="47" name="Straight Arrow Connector 46"/>
          <p:cNvCxnSpPr/>
          <p:nvPr/>
        </p:nvCxnSpPr>
        <p:spPr>
          <a:xfrm flipH="1" flipV="1">
            <a:off x="2025495" y="2570782"/>
            <a:ext cx="3241098" cy="52808"/>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27833" y="2360057"/>
            <a:ext cx="825867"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Angle</a:t>
            </a:r>
            <a:endParaRPr lang="en-US" b="1" dirty="0">
              <a:latin typeface="Arial" panose="020B0604020202020204" pitchFamily="34" charset="0"/>
              <a:cs typeface="Arial" panose="020B0604020202020204" pitchFamily="34" charset="0"/>
            </a:endParaRPr>
          </a:p>
        </p:txBody>
      </p:sp>
      <p:sp>
        <p:nvSpPr>
          <p:cNvPr id="50" name="TextBox 49"/>
          <p:cNvSpPr txBox="1"/>
          <p:nvPr/>
        </p:nvSpPr>
        <p:spPr>
          <a:xfrm>
            <a:off x="8984132" y="2309980"/>
            <a:ext cx="2127361"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Release (Angle)</a:t>
            </a:r>
          </a:p>
        </p:txBody>
      </p:sp>
      <p:cxnSp>
        <p:nvCxnSpPr>
          <p:cNvPr id="51" name="Straight Arrow Connector 50"/>
          <p:cNvCxnSpPr/>
          <p:nvPr/>
        </p:nvCxnSpPr>
        <p:spPr>
          <a:xfrm flipV="1">
            <a:off x="6965348" y="2518319"/>
            <a:ext cx="2008958" cy="52808"/>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965348" y="3923282"/>
            <a:ext cx="2018784" cy="189398"/>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023100" y="4390927"/>
            <a:ext cx="1868912" cy="2444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969392" y="3051501"/>
            <a:ext cx="1992853"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Fastener Setting</a:t>
            </a:r>
            <a:endParaRPr lang="en-US" b="1" dirty="0">
              <a:latin typeface="Arial" panose="020B0604020202020204" pitchFamily="34" charset="0"/>
              <a:cs typeface="Arial" panose="020B0604020202020204" pitchFamily="34" charset="0"/>
            </a:endParaRPr>
          </a:p>
        </p:txBody>
      </p:sp>
      <p:sp>
        <p:nvSpPr>
          <p:cNvPr id="55" name="TextBox 54"/>
          <p:cNvSpPr txBox="1"/>
          <p:nvPr/>
        </p:nvSpPr>
        <p:spPr>
          <a:xfrm>
            <a:off x="8969392" y="3709467"/>
            <a:ext cx="2961067" cy="5078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Battery Charge Indicator</a:t>
            </a:r>
          </a:p>
          <a:p>
            <a:r>
              <a:rPr lang="en-US" sz="900" b="1" dirty="0" smtClean="0">
                <a:latin typeface="Arial" panose="020B0604020202020204" pitchFamily="34" charset="0"/>
                <a:cs typeface="Arial" panose="020B0604020202020204" pitchFamily="34" charset="0"/>
              </a:rPr>
              <a:t>(green charged battery, turns red with low voltage)</a:t>
            </a:r>
            <a:endParaRPr lang="en-US" sz="900" b="1" dirty="0">
              <a:latin typeface="Arial" panose="020B0604020202020204" pitchFamily="34" charset="0"/>
              <a:cs typeface="Arial" panose="020B0604020202020204" pitchFamily="34" charset="0"/>
            </a:endParaRPr>
          </a:p>
        </p:txBody>
      </p:sp>
      <p:cxnSp>
        <p:nvCxnSpPr>
          <p:cNvPr id="56" name="Straight Arrow Connector 55"/>
          <p:cNvCxnSpPr>
            <a:endCxn id="57" idx="3"/>
          </p:cNvCxnSpPr>
          <p:nvPr/>
        </p:nvCxnSpPr>
        <p:spPr>
          <a:xfrm flipH="1">
            <a:off x="2443605" y="5737370"/>
            <a:ext cx="2633097" cy="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27833" y="5552704"/>
            <a:ext cx="1415772"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Left Button</a:t>
            </a:r>
            <a:endParaRPr lang="en-US" b="1" dirty="0">
              <a:latin typeface="Arial" panose="020B0604020202020204" pitchFamily="34" charset="0"/>
              <a:cs typeface="Arial" panose="020B0604020202020204" pitchFamily="34" charset="0"/>
            </a:endParaRPr>
          </a:p>
        </p:txBody>
      </p:sp>
      <p:sp>
        <p:nvSpPr>
          <p:cNvPr id="58" name="TextBox 57"/>
          <p:cNvSpPr txBox="1"/>
          <p:nvPr/>
        </p:nvSpPr>
        <p:spPr>
          <a:xfrm>
            <a:off x="8946076" y="5536869"/>
            <a:ext cx="1582484"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Right Button</a:t>
            </a:r>
            <a:endParaRPr lang="en-US" b="1" dirty="0">
              <a:latin typeface="Arial" panose="020B0604020202020204" pitchFamily="34" charset="0"/>
              <a:cs typeface="Arial" panose="020B0604020202020204" pitchFamily="34" charset="0"/>
            </a:endParaRPr>
          </a:p>
        </p:txBody>
      </p:sp>
      <p:cxnSp>
        <p:nvCxnSpPr>
          <p:cNvPr id="61" name="Straight Arrow Connector 60"/>
          <p:cNvCxnSpPr/>
          <p:nvPr/>
        </p:nvCxnSpPr>
        <p:spPr>
          <a:xfrm>
            <a:off x="7164951" y="5736595"/>
            <a:ext cx="1609751" cy="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963917" y="5970672"/>
            <a:ext cx="1082688" cy="35979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19064" y="6105252"/>
            <a:ext cx="1723549"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Center Button</a:t>
            </a:r>
            <a:endParaRPr lang="en-US" b="1" dirty="0">
              <a:latin typeface="Arial" panose="020B0604020202020204" pitchFamily="34" charset="0"/>
              <a:cs typeface="Arial" panose="020B0604020202020204" pitchFamily="34" charset="0"/>
            </a:endParaRPr>
          </a:p>
        </p:txBody>
      </p:sp>
      <p:cxnSp>
        <p:nvCxnSpPr>
          <p:cNvPr id="64" name="Straight Arrow Connector 63"/>
          <p:cNvCxnSpPr/>
          <p:nvPr/>
        </p:nvCxnSpPr>
        <p:spPr>
          <a:xfrm flipH="1" flipV="1">
            <a:off x="2785748" y="4699850"/>
            <a:ext cx="2498498" cy="16496"/>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16537" y="4494911"/>
            <a:ext cx="1787733"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Increase Value</a:t>
            </a:r>
            <a:endParaRPr lang="en-US" b="1" dirty="0">
              <a:latin typeface="Arial" panose="020B0604020202020204" pitchFamily="34" charset="0"/>
              <a:cs typeface="Arial" panose="020B0604020202020204" pitchFamily="34" charset="0"/>
            </a:endParaRPr>
          </a:p>
        </p:txBody>
      </p:sp>
      <p:cxnSp>
        <p:nvCxnSpPr>
          <p:cNvPr id="66" name="Straight Arrow Connector 65"/>
          <p:cNvCxnSpPr/>
          <p:nvPr/>
        </p:nvCxnSpPr>
        <p:spPr>
          <a:xfrm>
            <a:off x="6938996" y="4745716"/>
            <a:ext cx="1835706" cy="0"/>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904960" y="4559841"/>
            <a:ext cx="1877502"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Decrease Value</a:t>
            </a:r>
            <a:endParaRPr lang="en-US" b="1" dirty="0">
              <a:latin typeface="Arial" panose="020B0604020202020204" pitchFamily="34" charset="0"/>
              <a:cs typeface="Arial" panose="020B0604020202020204" pitchFamily="34" charset="0"/>
            </a:endParaRPr>
          </a:p>
        </p:txBody>
      </p:sp>
      <p:cxnSp>
        <p:nvCxnSpPr>
          <p:cNvPr id="70" name="Straight Arrow Connector 69"/>
          <p:cNvCxnSpPr>
            <a:endCxn id="71" idx="1"/>
          </p:cNvCxnSpPr>
          <p:nvPr/>
        </p:nvCxnSpPr>
        <p:spPr>
          <a:xfrm flipV="1">
            <a:off x="6354797" y="3594556"/>
            <a:ext cx="2614595" cy="328725"/>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969392" y="3409890"/>
            <a:ext cx="2127361"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Rotating Nut Icon</a:t>
            </a:r>
          </a:p>
        </p:txBody>
      </p:sp>
      <p:cxnSp>
        <p:nvCxnSpPr>
          <p:cNvPr id="73" name="Straight Arrow Connector 72"/>
          <p:cNvCxnSpPr/>
          <p:nvPr/>
        </p:nvCxnSpPr>
        <p:spPr>
          <a:xfrm flipV="1">
            <a:off x="6421967" y="2848794"/>
            <a:ext cx="2482993" cy="642906"/>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8953659" y="2672991"/>
            <a:ext cx="3164071"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Rotational  Direction Arrow</a:t>
            </a:r>
            <a:endParaRPr lang="en-US" b="1" dirty="0">
              <a:latin typeface="Arial" panose="020B0604020202020204" pitchFamily="34" charset="0"/>
              <a:cs typeface="Arial" panose="020B0604020202020204" pitchFamily="34" charset="0"/>
            </a:endParaRPr>
          </a:p>
        </p:txBody>
      </p:sp>
      <p:cxnSp>
        <p:nvCxnSpPr>
          <p:cNvPr id="76" name="Straight Arrow Connector 75"/>
          <p:cNvCxnSpPr/>
          <p:nvPr/>
        </p:nvCxnSpPr>
        <p:spPr>
          <a:xfrm flipV="1">
            <a:off x="2815566" y="6321967"/>
            <a:ext cx="2224579" cy="8495"/>
          </a:xfrm>
          <a:prstGeom prst="straightConnector1">
            <a:avLst/>
          </a:prstGeom>
          <a:ln w="190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3653951" y="3042323"/>
            <a:ext cx="1873421" cy="29925"/>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040207" y="2845369"/>
            <a:ext cx="2819855"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Torque, Angle, Release</a:t>
            </a:r>
          </a:p>
          <a:p>
            <a:r>
              <a:rPr lang="en-US" b="1" dirty="0" smtClean="0">
                <a:latin typeface="Arial" panose="020B0604020202020204" pitchFamily="34" charset="0"/>
                <a:cs typeface="Arial" panose="020B0604020202020204" pitchFamily="34" charset="0"/>
              </a:rPr>
              <a:t>Setting</a:t>
            </a:r>
            <a:endParaRPr lang="en-US" b="1" dirty="0">
              <a:latin typeface="Arial" panose="020B0604020202020204" pitchFamily="34" charset="0"/>
              <a:cs typeface="Arial" panose="020B0604020202020204" pitchFamily="34" charset="0"/>
            </a:endParaRPr>
          </a:p>
        </p:txBody>
      </p:sp>
      <p:sp>
        <p:nvSpPr>
          <p:cNvPr id="81" name="TextBox 80"/>
          <p:cNvSpPr txBox="1"/>
          <p:nvPr/>
        </p:nvSpPr>
        <p:spPr>
          <a:xfrm>
            <a:off x="1027833" y="3942364"/>
            <a:ext cx="2287806"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Menu Shortcut Key</a:t>
            </a:r>
            <a:endParaRPr lang="en-US" b="1" dirty="0">
              <a:latin typeface="Arial" panose="020B0604020202020204" pitchFamily="34" charset="0"/>
              <a:cs typeface="Arial" panose="020B0604020202020204" pitchFamily="34" charset="0"/>
            </a:endParaRPr>
          </a:p>
        </p:txBody>
      </p:sp>
      <p:cxnSp>
        <p:nvCxnSpPr>
          <p:cNvPr id="82" name="Straight Arrow Connector 81"/>
          <p:cNvCxnSpPr/>
          <p:nvPr/>
        </p:nvCxnSpPr>
        <p:spPr>
          <a:xfrm flipH="1" flipV="1">
            <a:off x="3264069" y="4112680"/>
            <a:ext cx="1963902" cy="18524"/>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5735477" y="4866086"/>
            <a:ext cx="295770" cy="275362"/>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2788312" y="5141448"/>
            <a:ext cx="2947165" cy="19028"/>
          </a:xfrm>
          <a:prstGeom prst="straightConnector1">
            <a:avLst/>
          </a:prstGeom>
          <a:ln w="1905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014885" y="4968108"/>
            <a:ext cx="1928733" cy="5078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Job Number</a:t>
            </a:r>
          </a:p>
          <a:p>
            <a:r>
              <a:rPr lang="en-US" sz="900" b="1" dirty="0" smtClean="0">
                <a:latin typeface="Arial" panose="020B0604020202020204" pitchFamily="34" charset="0"/>
                <a:cs typeface="Arial" panose="020B0604020202020204" pitchFamily="34" charset="0"/>
              </a:rPr>
              <a:t>Shown when recording job data</a:t>
            </a:r>
            <a:endParaRPr lang="en-US" sz="900" b="1" dirty="0">
              <a:latin typeface="Arial" panose="020B0604020202020204" pitchFamily="34" charset="0"/>
              <a:cs typeface="Arial" panose="020B0604020202020204" pitchFamily="34" charset="0"/>
            </a:endParaRPr>
          </a:p>
        </p:txBody>
      </p:sp>
      <p:cxnSp>
        <p:nvCxnSpPr>
          <p:cNvPr id="86" name="Straight Arrow Connector 85"/>
          <p:cNvCxnSpPr/>
          <p:nvPr/>
        </p:nvCxnSpPr>
        <p:spPr>
          <a:xfrm flipV="1">
            <a:off x="7023100" y="3254259"/>
            <a:ext cx="1951206" cy="373882"/>
          </a:xfrm>
          <a:prstGeom prst="straightConnector1">
            <a:avLst/>
          </a:prstGeom>
          <a:ln w="19050">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956567" y="4156871"/>
            <a:ext cx="2018501" cy="5078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Job On Indicator</a:t>
            </a:r>
          </a:p>
          <a:p>
            <a:r>
              <a:rPr lang="en-US" sz="900" b="1" dirty="0" smtClean="0">
                <a:latin typeface="Arial" panose="020B0604020202020204" pitchFamily="34" charset="0"/>
                <a:cs typeface="Arial" panose="020B0604020202020204" pitchFamily="34" charset="0"/>
              </a:rPr>
              <a:t>Shown when recording job data</a:t>
            </a:r>
            <a:endParaRPr lang="en-US"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920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559" y="1749041"/>
            <a:ext cx="2133600" cy="231648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67989539"/>
              </p:ext>
            </p:extLst>
          </p:nvPr>
        </p:nvGraphicFramePr>
        <p:xfrm>
          <a:off x="10364347" y="1573211"/>
          <a:ext cx="1393637" cy="1898169"/>
        </p:xfrm>
        <a:graphic>
          <a:graphicData uri="http://schemas.openxmlformats.org/drawingml/2006/table">
            <a:tbl>
              <a:tblPr firstRow="1" bandRow="1">
                <a:tableStyleId>{5C22544A-7EE6-4342-B048-85BDC9FD1C3A}</a:tableStyleId>
              </a:tblPr>
              <a:tblGrid>
                <a:gridCol w="468083"/>
                <a:gridCol w="525180"/>
                <a:gridCol w="400374"/>
              </a:tblGrid>
              <a:tr h="237394">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Arial" panose="020B0604020202020204" pitchFamily="34" charset="0"/>
                          <a:cs typeface="Arial" panose="020B0604020202020204" pitchFamily="34" charset="0"/>
                        </a:rPr>
                        <a:t>ADMIN</a:t>
                      </a:r>
                      <a:endParaRPr lang="en-US" sz="900" b="1" dirty="0">
                        <a:solidFill>
                          <a:schemeClr val="tx1"/>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3546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b="0" dirty="0">
                        <a:solidFill>
                          <a:schemeClr val="tx1"/>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50281">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SET ADMIN CODE</a:t>
                      </a:r>
                      <a:endParaRPr lang="en-US" sz="800" b="0" dirty="0">
                        <a:solidFill>
                          <a:schemeClr val="tx1"/>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50281">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SET</a:t>
                      </a:r>
                      <a:r>
                        <a:rPr lang="en-US" sz="800" b="0" baseline="0" dirty="0" smtClean="0">
                          <a:solidFill>
                            <a:schemeClr val="tx1"/>
                          </a:solidFill>
                          <a:latin typeface="Arial" panose="020B0604020202020204" pitchFamily="34" charset="0"/>
                          <a:cs typeface="Arial" panose="020B0604020202020204" pitchFamily="34" charset="0"/>
                        </a:rPr>
                        <a:t> LOCKOUT MODE</a:t>
                      </a:r>
                      <a:endParaRPr lang="en-US" sz="800" b="0" dirty="0">
                        <a:solidFill>
                          <a:schemeClr val="tx1"/>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50281">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SET CLOCK</a:t>
                      </a:r>
                      <a:endParaRPr lang="en-US" sz="800" b="0" dirty="0">
                        <a:solidFill>
                          <a:schemeClr val="tx1"/>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0821">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U/L</a:t>
                      </a:r>
                      <a:r>
                        <a:rPr lang="en-US" sz="800" b="0" baseline="0" dirty="0" smtClean="0">
                          <a:solidFill>
                            <a:schemeClr val="tx1"/>
                          </a:solidFill>
                          <a:latin typeface="Arial" panose="020B0604020202020204" pitchFamily="34" charset="0"/>
                          <a:cs typeface="Arial" panose="020B0604020202020204" pitchFamily="34" charset="0"/>
                        </a:rPr>
                        <a:t> TORQUE LIMIT</a:t>
                      </a:r>
                      <a:endParaRPr lang="en-US" sz="800" b="0" dirty="0">
                        <a:solidFill>
                          <a:schemeClr val="tx1"/>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0821">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CALIBRATE GUN</a:t>
                      </a:r>
                      <a:endParaRPr lang="en-US" sz="800" b="0" dirty="0">
                        <a:solidFill>
                          <a:schemeClr val="tx1"/>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0821">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MAIN</a:t>
                      </a:r>
                      <a:r>
                        <a:rPr lang="en-US" sz="800" b="0" baseline="0" dirty="0" smtClean="0">
                          <a:solidFill>
                            <a:schemeClr val="tx1"/>
                          </a:solidFill>
                          <a:latin typeface="Arial" panose="020B0604020202020204" pitchFamily="34" charset="0"/>
                          <a:cs typeface="Arial" panose="020B0604020202020204" pitchFamily="34" charset="0"/>
                        </a:rPr>
                        <a:t> MENU</a:t>
                      </a:r>
                      <a:endParaRPr lang="en-US" sz="800" b="0" dirty="0">
                        <a:solidFill>
                          <a:srgbClr val="FF0000"/>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42789">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62408">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L="72009" marR="72009" marT="14402" marB="1440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6662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Wide Latin" panose="020A0A07050505020404" pitchFamily="18" charset="0"/>
                          <a:sym typeface="Wingdings" panose="05000000000000000000" pitchFamily="2" charset="2"/>
                        </a:rPr>
                        <a:t></a:t>
                      </a:r>
                      <a:endParaRPr lang="en-US" sz="1300" b="1" dirty="0">
                        <a:solidFill>
                          <a:schemeClr val="tx1"/>
                        </a:solidFill>
                        <a:latin typeface="Wide Latin" panose="020A0A07050505020404" pitchFamily="18" charset="0"/>
                      </a:endParaRPr>
                    </a:p>
                  </a:txBody>
                  <a:tcPr marL="72009" marR="72009" marT="36005" marB="36005">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Wide Latin" panose="020A0A07050505020404" pitchFamily="18" charset="0"/>
                          <a:sym typeface="Wingdings" panose="05000000000000000000" pitchFamily="2" charset="2"/>
                        </a:rPr>
                        <a:t></a:t>
                      </a:r>
                      <a:endParaRPr lang="en-US" sz="1300" b="1" dirty="0">
                        <a:solidFill>
                          <a:schemeClr val="tx1"/>
                        </a:solidFill>
                        <a:latin typeface="Wide Latin" panose="020A0A07050505020404" pitchFamily="18" charset="0"/>
                      </a:endParaRPr>
                    </a:p>
                  </a:txBody>
                  <a:tcPr marL="72009" marR="72009" marT="36005" marB="36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Wide Latin" panose="020A0A07050505020404" pitchFamily="18" charset="0"/>
                          <a:sym typeface="Wingdings" panose="05000000000000000000" pitchFamily="2" charset="2"/>
                        </a:rPr>
                        <a:t></a:t>
                      </a:r>
                      <a:endParaRPr lang="en-US" sz="1300" b="1" dirty="0" smtClean="0">
                        <a:solidFill>
                          <a:schemeClr val="tx1"/>
                        </a:solidFill>
                        <a:latin typeface="Wide Latin" panose="020A0A07050505020404" pitchFamily="18" charset="0"/>
                      </a:endParaRPr>
                    </a:p>
                  </a:txBody>
                  <a:tcPr marL="72009" marR="72009" marT="36005" marB="36005">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45691781"/>
              </p:ext>
            </p:extLst>
          </p:nvPr>
        </p:nvGraphicFramePr>
        <p:xfrm>
          <a:off x="10203255" y="1749041"/>
          <a:ext cx="1453009" cy="2078954"/>
        </p:xfrm>
        <a:graphic>
          <a:graphicData uri="http://schemas.openxmlformats.org/drawingml/2006/table">
            <a:tbl>
              <a:tblPr firstRow="1" bandRow="1">
                <a:tableStyleId>{5C22544A-7EE6-4342-B048-85BDC9FD1C3A}</a:tableStyleId>
              </a:tblPr>
              <a:tblGrid>
                <a:gridCol w="509697"/>
                <a:gridCol w="571872"/>
                <a:gridCol w="371440"/>
              </a:tblGrid>
              <a:tr h="252301">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SYSTEM</a:t>
                      </a:r>
                      <a:endParaRPr lang="en-US" sz="1000" b="1" dirty="0">
                        <a:solidFill>
                          <a:schemeClr val="tx1"/>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43965">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dirty="0">
                        <a:solidFill>
                          <a:schemeClr val="tx1"/>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56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Arial" panose="020B0604020202020204" pitchFamily="34" charset="0"/>
                          <a:cs typeface="Arial" panose="020B0604020202020204" pitchFamily="34" charset="0"/>
                        </a:rPr>
                        <a:t>SYSTEM INFO</a:t>
                      </a:r>
                      <a:endParaRPr lang="en-US" sz="900" b="0" dirty="0">
                        <a:solidFill>
                          <a:schemeClr val="tx1"/>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7913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900" b="0" dirty="0" smtClean="0">
                          <a:solidFill>
                            <a:schemeClr val="tx1"/>
                          </a:solidFill>
                          <a:latin typeface="Arial" panose="020B0604020202020204" pitchFamily="34" charset="0"/>
                          <a:cs typeface="Arial" panose="020B0604020202020204" pitchFamily="34" charset="0"/>
                        </a:rPr>
                        <a:t>DISPLAY</a:t>
                      </a:r>
                      <a:r>
                        <a:rPr lang="en-US" sz="900" b="0" baseline="0" dirty="0" smtClean="0">
                          <a:solidFill>
                            <a:schemeClr val="tx1"/>
                          </a:solidFill>
                          <a:latin typeface="Arial" panose="020B0604020202020204" pitchFamily="34" charset="0"/>
                          <a:cs typeface="Arial" panose="020B0604020202020204" pitchFamily="34" charset="0"/>
                        </a:rPr>
                        <a:t> ROTATION</a:t>
                      </a:r>
                      <a:endParaRPr lang="en-US" sz="900" b="0" dirty="0">
                        <a:solidFill>
                          <a:schemeClr val="tx1"/>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56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Arial" panose="020B0604020202020204" pitchFamily="34" charset="0"/>
                          <a:cs typeface="Arial" panose="020B0604020202020204" pitchFamily="34" charset="0"/>
                        </a:rPr>
                        <a:t>BEEPER</a:t>
                      </a:r>
                      <a:endParaRPr lang="en-US" sz="900" b="0" dirty="0">
                        <a:solidFill>
                          <a:schemeClr val="tx1"/>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913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900" b="0" dirty="0" smtClean="0">
                          <a:solidFill>
                            <a:schemeClr val="tx1"/>
                          </a:solidFill>
                          <a:latin typeface="Arial" panose="020B0604020202020204" pitchFamily="34" charset="0"/>
                          <a:cs typeface="Arial" panose="020B0604020202020204" pitchFamily="34" charset="0"/>
                        </a:rPr>
                        <a:t>MAIN</a:t>
                      </a:r>
                      <a:r>
                        <a:rPr lang="en-US" sz="900" b="0" baseline="0" dirty="0" smtClean="0">
                          <a:solidFill>
                            <a:schemeClr val="tx1"/>
                          </a:solidFill>
                          <a:latin typeface="Arial" panose="020B0604020202020204" pitchFamily="34" charset="0"/>
                          <a:cs typeface="Arial" panose="020B0604020202020204" pitchFamily="34" charset="0"/>
                        </a:rPr>
                        <a:t> MENU</a:t>
                      </a:r>
                      <a:endParaRPr lang="en-US" sz="900" b="0" dirty="0">
                        <a:solidFill>
                          <a:schemeClr val="tx1"/>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913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900" b="0" dirty="0">
                        <a:solidFill>
                          <a:srgbClr val="FF0000"/>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9134">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900" b="0" dirty="0">
                        <a:solidFill>
                          <a:srgbClr val="FF0000"/>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5803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900" b="0" dirty="0">
                        <a:solidFill>
                          <a:schemeClr val="tx1"/>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72617">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L="76531" marR="76531" marT="15305" marB="1530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8880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Wide Latin" panose="020A0A07050505020404" pitchFamily="18" charset="0"/>
                          <a:sym typeface="Wingdings" panose="05000000000000000000" pitchFamily="2" charset="2"/>
                        </a:rPr>
                        <a:t></a:t>
                      </a:r>
                      <a:endParaRPr lang="en-US" sz="1400" b="1" dirty="0">
                        <a:solidFill>
                          <a:schemeClr val="tx1"/>
                        </a:solidFill>
                        <a:latin typeface="Wide Latin" panose="020A0A07050505020404" pitchFamily="18" charset="0"/>
                      </a:endParaRPr>
                    </a:p>
                  </a:txBody>
                  <a:tcPr marL="76531" marR="76531" marT="38265" marB="38265">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Wide Latin" panose="020A0A07050505020404" pitchFamily="18" charset="0"/>
                          <a:sym typeface="Wingdings" panose="05000000000000000000" pitchFamily="2" charset="2"/>
                        </a:rPr>
                        <a:t></a:t>
                      </a:r>
                      <a:endParaRPr lang="en-US" sz="1400" b="1" dirty="0">
                        <a:solidFill>
                          <a:schemeClr val="tx1"/>
                        </a:solidFill>
                        <a:latin typeface="Wide Latin" panose="020A0A07050505020404" pitchFamily="18" charset="0"/>
                      </a:endParaRPr>
                    </a:p>
                  </a:txBody>
                  <a:tcPr marL="76531" marR="76531" marT="38265" marB="3826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Wide Latin" panose="020A0A07050505020404" pitchFamily="18" charset="0"/>
                          <a:sym typeface="Wingdings" panose="05000000000000000000" pitchFamily="2" charset="2"/>
                        </a:rPr>
                        <a:t></a:t>
                      </a:r>
                      <a:endParaRPr lang="en-US" sz="1400" b="1" dirty="0" smtClean="0">
                        <a:solidFill>
                          <a:schemeClr val="tx1"/>
                        </a:solidFill>
                        <a:latin typeface="Wide Latin" panose="020A0A07050505020404" pitchFamily="18" charset="0"/>
                      </a:endParaRPr>
                    </a:p>
                  </a:txBody>
                  <a:tcPr marL="76531" marR="76531" marT="38265" marB="38265">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09238830"/>
              </p:ext>
            </p:extLst>
          </p:nvPr>
        </p:nvGraphicFramePr>
        <p:xfrm>
          <a:off x="10044448" y="1986315"/>
          <a:ext cx="1488422" cy="2057257"/>
        </p:xfrm>
        <a:graphic>
          <a:graphicData uri="http://schemas.openxmlformats.org/drawingml/2006/table">
            <a:tbl>
              <a:tblPr firstRow="1" bandRow="1">
                <a:tableStyleId>{5C22544A-7EE6-4342-B048-85BDC9FD1C3A}</a:tableStyleId>
              </a:tblPr>
              <a:tblGrid>
                <a:gridCol w="491692"/>
                <a:gridCol w="551669"/>
                <a:gridCol w="445061"/>
              </a:tblGrid>
              <a:tr h="203875">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JOB DATA</a:t>
                      </a:r>
                      <a:endParaRPr lang="en-US" sz="1000" b="1"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16333">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b="0"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9083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Arial" panose="020B0604020202020204" pitchFamily="34" charset="0"/>
                          <a:cs typeface="Arial" panose="020B0604020202020204" pitchFamily="34" charset="0"/>
                        </a:rPr>
                        <a:t>START/STOP</a:t>
                      </a:r>
                      <a:r>
                        <a:rPr lang="en-US" sz="900" b="0" baseline="0" dirty="0" smtClean="0">
                          <a:solidFill>
                            <a:schemeClr val="tx1"/>
                          </a:solidFill>
                          <a:latin typeface="Arial" panose="020B0604020202020204" pitchFamily="34" charset="0"/>
                          <a:cs typeface="Arial" panose="020B0604020202020204" pitchFamily="34" charset="0"/>
                        </a:rPr>
                        <a:t> RECORDING</a:t>
                      </a:r>
                      <a:endParaRPr lang="en-US" sz="900" b="0"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59818">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Arial" panose="020B0604020202020204" pitchFamily="34" charset="0"/>
                          <a:cs typeface="Arial" panose="020B0604020202020204" pitchFamily="34" charset="0"/>
                        </a:rPr>
                        <a:t>DATA HISTORY</a:t>
                      </a:r>
                      <a:endParaRPr lang="en-US" sz="900" b="0"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59818">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Arial" panose="020B0604020202020204" pitchFamily="34" charset="0"/>
                          <a:cs typeface="Arial" panose="020B0604020202020204" pitchFamily="34" charset="0"/>
                        </a:rPr>
                        <a:t>GENERATE CSV FILE</a:t>
                      </a:r>
                      <a:endParaRPr lang="en-US" sz="900" b="0"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169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900" b="0" dirty="0" smtClean="0">
                          <a:solidFill>
                            <a:schemeClr val="tx1"/>
                          </a:solidFill>
                          <a:latin typeface="Arial" panose="020B0604020202020204" pitchFamily="34" charset="0"/>
                          <a:cs typeface="Arial" panose="020B0604020202020204" pitchFamily="34" charset="0"/>
                        </a:rPr>
                        <a:t>MAIN MENU</a:t>
                      </a:r>
                      <a:endParaRPr lang="en-US" sz="900" b="0"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291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900" b="0"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291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900" b="0"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08509">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900" b="0"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69564">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L="75389" marR="75389" marT="15078" marB="15078">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612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Wide Latin" panose="020A0A07050505020404" pitchFamily="18" charset="0"/>
                          <a:sym typeface="Wingdings" panose="05000000000000000000" pitchFamily="2" charset="2"/>
                        </a:rPr>
                        <a:t></a:t>
                      </a:r>
                      <a:endParaRPr lang="en-US" sz="1300" b="1" dirty="0">
                        <a:solidFill>
                          <a:schemeClr val="tx1"/>
                        </a:solidFill>
                        <a:latin typeface="Wide Latin" panose="020A0A07050505020404" pitchFamily="18" charset="0"/>
                      </a:endParaRPr>
                    </a:p>
                  </a:txBody>
                  <a:tcPr marL="75389" marR="75389" marT="37694" marB="37694">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Wide Latin" panose="020A0A07050505020404" pitchFamily="18" charset="0"/>
                          <a:sym typeface="Wingdings" panose="05000000000000000000" pitchFamily="2" charset="2"/>
                        </a:rPr>
                        <a:t></a:t>
                      </a:r>
                      <a:endParaRPr lang="en-US" sz="1300" b="1" dirty="0">
                        <a:solidFill>
                          <a:schemeClr val="tx1"/>
                        </a:solidFill>
                        <a:latin typeface="Wide Latin" panose="020A0A07050505020404" pitchFamily="18" charset="0"/>
                      </a:endParaRPr>
                    </a:p>
                  </a:txBody>
                  <a:tcPr marL="75389" marR="75389" marT="37694" marB="376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Wide Latin" panose="020A0A07050505020404" pitchFamily="18" charset="0"/>
                          <a:sym typeface="Wingdings" panose="05000000000000000000" pitchFamily="2" charset="2"/>
                        </a:rPr>
                        <a:t></a:t>
                      </a:r>
                      <a:endParaRPr lang="en-US" sz="1300" b="1" dirty="0" smtClean="0">
                        <a:solidFill>
                          <a:schemeClr val="tx1"/>
                        </a:solidFill>
                        <a:latin typeface="Wide Latin" panose="020A0A07050505020404" pitchFamily="18" charset="0"/>
                      </a:endParaRPr>
                    </a:p>
                  </a:txBody>
                  <a:tcPr marL="75389" marR="75389" marT="37694" marB="37694">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29791680"/>
              </p:ext>
            </p:extLst>
          </p:nvPr>
        </p:nvGraphicFramePr>
        <p:xfrm>
          <a:off x="9908177" y="2191939"/>
          <a:ext cx="1505493" cy="1982367"/>
        </p:xfrm>
        <a:graphic>
          <a:graphicData uri="http://schemas.openxmlformats.org/drawingml/2006/table">
            <a:tbl>
              <a:tblPr firstRow="1" bandRow="1">
                <a:tableStyleId>{5C22544A-7EE6-4342-B048-85BDC9FD1C3A}</a:tableStyleId>
              </a:tblPr>
              <a:tblGrid>
                <a:gridCol w="479214"/>
                <a:gridCol w="537668"/>
                <a:gridCol w="488611"/>
              </a:tblGrid>
              <a:tr h="24778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OPERATION</a:t>
                      </a:r>
                      <a:endParaRPr lang="en-US" sz="1000" b="1"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41387">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b="0"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56856">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JOB PROFILES</a:t>
                      </a:r>
                      <a:endParaRPr lang="en-US" sz="800" b="0"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67856">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FASTENER TYPE</a:t>
                      </a:r>
                      <a:endParaRPr lang="en-US" sz="800" b="0"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56856">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OUTPUT UNITS</a:t>
                      </a:r>
                      <a:endParaRPr lang="en-US" sz="800" b="0"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7856">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ANGLE DELAY</a:t>
                      </a:r>
                      <a:endParaRPr lang="en-US" sz="800" b="0"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7856">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MAIN MENU</a:t>
                      </a:r>
                      <a:endParaRPr lang="en-US" sz="800" b="0"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67856">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53410">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71416">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L="75160" marR="75160" marT="15032" marB="1503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8191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Wide Latin" panose="020A0A07050505020404" pitchFamily="18" charset="0"/>
                          <a:sym typeface="Wingdings" panose="05000000000000000000" pitchFamily="2" charset="2"/>
                        </a:rPr>
                        <a:t></a:t>
                      </a:r>
                      <a:endParaRPr lang="en-US" sz="1300" b="1" dirty="0">
                        <a:solidFill>
                          <a:schemeClr val="tx1"/>
                        </a:solidFill>
                        <a:latin typeface="Wide Latin" panose="020A0A07050505020404" pitchFamily="18" charset="0"/>
                      </a:endParaRPr>
                    </a:p>
                  </a:txBody>
                  <a:tcPr marL="75160" marR="75160" marT="37580" marB="37580">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Wide Latin" panose="020A0A07050505020404" pitchFamily="18" charset="0"/>
                          <a:sym typeface="Wingdings" panose="05000000000000000000" pitchFamily="2" charset="2"/>
                        </a:rPr>
                        <a:t></a:t>
                      </a:r>
                      <a:endParaRPr lang="en-US" sz="1300" b="1" dirty="0">
                        <a:solidFill>
                          <a:schemeClr val="tx1"/>
                        </a:solidFill>
                        <a:latin typeface="Wide Latin" panose="020A0A07050505020404" pitchFamily="18" charset="0"/>
                      </a:endParaRPr>
                    </a:p>
                  </a:txBody>
                  <a:tcPr marL="75160" marR="75160" marT="37580" marB="3758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Wide Latin" panose="020A0A07050505020404" pitchFamily="18" charset="0"/>
                          <a:sym typeface="Wingdings" panose="05000000000000000000" pitchFamily="2" charset="2"/>
                        </a:rPr>
                        <a:t></a:t>
                      </a:r>
                      <a:endParaRPr lang="en-US" sz="1300" b="1" dirty="0" smtClean="0">
                        <a:solidFill>
                          <a:schemeClr val="tx1"/>
                        </a:solidFill>
                        <a:latin typeface="Wide Latin" panose="020A0A07050505020404" pitchFamily="18" charset="0"/>
                      </a:endParaRPr>
                    </a:p>
                  </a:txBody>
                  <a:tcPr marL="75160" marR="75160" marT="37580" marB="37580">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sp>
        <p:nvSpPr>
          <p:cNvPr id="2" name="TextBox 1"/>
          <p:cNvSpPr txBox="1"/>
          <p:nvPr/>
        </p:nvSpPr>
        <p:spPr>
          <a:xfrm>
            <a:off x="0" y="14699"/>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Control Panel Features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7" name="TextBox 6"/>
          <p:cNvSpPr txBox="1"/>
          <p:nvPr/>
        </p:nvSpPr>
        <p:spPr>
          <a:xfrm>
            <a:off x="0" y="701814"/>
            <a:ext cx="12192000"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LiON tool provides primary control via the Control Panel on the rear. </a:t>
            </a:r>
          </a:p>
        </p:txBody>
      </p:sp>
      <p:graphicFrame>
        <p:nvGraphicFramePr>
          <p:cNvPr id="9" name="Table 8"/>
          <p:cNvGraphicFramePr>
            <a:graphicFrameLocks noGrp="1"/>
          </p:cNvGraphicFramePr>
          <p:nvPr>
            <p:extLst>
              <p:ext uri="{D42A27DB-BD31-4B8C-83A1-F6EECF244321}">
                <p14:modId xmlns:p14="http://schemas.microsoft.com/office/powerpoint/2010/main" val="2092686355"/>
              </p:ext>
            </p:extLst>
          </p:nvPr>
        </p:nvGraphicFramePr>
        <p:xfrm>
          <a:off x="864559" y="4669132"/>
          <a:ext cx="10618665" cy="2027779"/>
        </p:xfrm>
        <a:graphic>
          <a:graphicData uri="http://schemas.openxmlformats.org/drawingml/2006/table">
            <a:tbl>
              <a:tblPr firstRow="1" bandRow="1">
                <a:tableStyleId>{073A0DAA-6AF3-43AB-8588-CEC1D06C72B9}</a:tableStyleId>
              </a:tblPr>
              <a:tblGrid>
                <a:gridCol w="5170833"/>
                <a:gridCol w="5447832"/>
              </a:tblGrid>
              <a:tr h="3818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Advantages</a:t>
                      </a:r>
                      <a:endParaRPr lang="en-US" b="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Benefit</a:t>
                      </a:r>
                      <a:endParaRPr lang="en-US" b="0" dirty="0">
                        <a:solidFill>
                          <a:schemeClr val="tx1"/>
                        </a:solidFill>
                      </a:endParaRPr>
                    </a:p>
                  </a:txBody>
                  <a:tcPr/>
                </a:tc>
              </a:tr>
              <a:tr h="444727">
                <a:tc>
                  <a:txBody>
                    <a:bodyPr/>
                    <a:lstStyle/>
                    <a:p>
                      <a:r>
                        <a:rPr lang="en-US" sz="1200" dirty="0" smtClean="0"/>
                        <a:t>Extremely clear LCD</a:t>
                      </a:r>
                      <a:r>
                        <a:rPr lang="en-US" sz="1200" baseline="0" dirty="0" smtClean="0"/>
                        <a:t> display, provides setting summary at a glance.</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Reduces potential</a:t>
                      </a:r>
                      <a:r>
                        <a:rPr lang="en-US" sz="1200" baseline="0" dirty="0" smtClean="0"/>
                        <a:t> human error associated with</a:t>
                      </a:r>
                      <a:r>
                        <a:rPr lang="en-US" sz="1200" dirty="0" smtClean="0"/>
                        <a:t> torque</a:t>
                      </a:r>
                      <a:r>
                        <a:rPr lang="en-US" sz="1200" baseline="0" dirty="0" smtClean="0"/>
                        <a:t> table interpretation and tool setup – improves quality of bolted joints.</a:t>
                      </a:r>
                      <a:endParaRPr lang="en-US" sz="1200" dirty="0" smtClean="0">
                        <a:solidFill>
                          <a:schemeClr val="tx1"/>
                        </a:solidFill>
                        <a:latin typeface="Arial" panose="020B0604020202020204" pitchFamily="34" charset="0"/>
                        <a:cs typeface="Arial" panose="020B0604020202020204" pitchFamily="34" charset="0"/>
                      </a:endParaRPr>
                    </a:p>
                  </a:txBody>
                  <a:tcPr/>
                </a:tc>
              </a:tr>
              <a:tr h="2725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Simple push-button control of all major functions.</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a:t>
                      </a:r>
                      <a:r>
                        <a:rPr lang="en-US" sz="1200" baseline="0" dirty="0" smtClean="0"/>
                        <a:t>educes time in setting torque and related options, increases productivity.</a:t>
                      </a:r>
                      <a:endParaRPr lang="en-US" sz="1200" dirty="0">
                        <a:solidFill>
                          <a:schemeClr val="tx1"/>
                        </a:solidFill>
                        <a:latin typeface="Arial" panose="020B0604020202020204" pitchFamily="34" charset="0"/>
                        <a:cs typeface="Arial" panose="020B0604020202020204" pitchFamily="34" charset="0"/>
                      </a:endParaRPr>
                    </a:p>
                  </a:txBody>
                  <a:tcPr/>
                </a:tc>
              </a:tr>
              <a:tr h="3650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LCD</a:t>
                      </a:r>
                      <a:r>
                        <a:rPr lang="en-US" sz="1200" baseline="0" dirty="0" smtClean="0"/>
                        <a:t> d</a:t>
                      </a:r>
                      <a:r>
                        <a:rPr lang="en-US" sz="1200" dirty="0" smtClean="0"/>
                        <a:t>igital display</a:t>
                      </a:r>
                      <a:r>
                        <a:rPr lang="en-US" sz="1200" baseline="0" dirty="0" smtClean="0"/>
                        <a:t> allows setting torque, angle, etc. to a greater resolution, provides extremely tight control over bolting.</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t>Greater accuracy and consistency in achieving torque</a:t>
                      </a:r>
                      <a:r>
                        <a:rPr lang="en-US" sz="1200" baseline="0" dirty="0" smtClean="0"/>
                        <a:t> requirements on all bolted joints,  Accuracy ± 5%</a:t>
                      </a:r>
                      <a:endParaRPr lang="en-US" sz="1200" dirty="0">
                        <a:solidFill>
                          <a:schemeClr val="tx1"/>
                        </a:solidFill>
                        <a:latin typeface="Arial" panose="020B0604020202020204" pitchFamily="34" charset="0"/>
                        <a:cs typeface="Arial" panose="020B0604020202020204" pitchFamily="34" charset="0"/>
                      </a:endParaRPr>
                    </a:p>
                  </a:txBody>
                  <a:tcPr/>
                </a:tc>
              </a:tr>
              <a:tr h="3606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anose="020B0604020202020204" pitchFamily="34" charset="0"/>
                          <a:cs typeface="Arial" panose="020B0604020202020204" pitchFamily="34" charset="0"/>
                        </a:rPr>
                        <a:t>LCD menu structure</a:t>
                      </a:r>
                      <a:r>
                        <a:rPr lang="en-US" sz="1200" baseline="0" dirty="0" smtClean="0">
                          <a:solidFill>
                            <a:schemeClr val="tx1"/>
                          </a:solidFill>
                          <a:latin typeface="Arial" panose="020B0604020202020204" pitchFamily="34" charset="0"/>
                          <a:cs typeface="Arial" panose="020B0604020202020204" pitchFamily="34" charset="0"/>
                        </a:rPr>
                        <a:t> allows customized setup best suited for each application, also allows the administrator to restrict functions as desired.</a:t>
                      </a:r>
                      <a:endParaRPr lang="en-US" sz="1200" dirty="0">
                        <a:solidFill>
                          <a:schemeClr val="tx1"/>
                        </a:solidFill>
                        <a:latin typeface="Arial" panose="020B0604020202020204" pitchFamily="34" charset="0"/>
                        <a:cs typeface="Arial" panose="020B0604020202020204" pitchFamily="34" charset="0"/>
                      </a:endParaRPr>
                    </a:p>
                  </a:txBody>
                  <a:tcPr/>
                </a:tc>
                <a:tc>
                  <a:txBody>
                    <a:bodyPr/>
                    <a:lstStyle/>
                    <a:p>
                      <a:r>
                        <a:rPr lang="en-US" sz="1200" dirty="0" smtClean="0">
                          <a:solidFill>
                            <a:schemeClr val="tx1"/>
                          </a:solidFill>
                          <a:latin typeface="Arial" panose="020B0604020202020204" pitchFamily="34" charset="0"/>
                          <a:cs typeface="Arial" panose="020B0604020202020204" pitchFamily="34" charset="0"/>
                        </a:rPr>
                        <a:t>Menu driven</a:t>
                      </a:r>
                      <a:r>
                        <a:rPr lang="en-US" sz="1200" baseline="0" dirty="0" smtClean="0">
                          <a:solidFill>
                            <a:schemeClr val="tx1"/>
                          </a:solidFill>
                          <a:latin typeface="Arial" panose="020B0604020202020204" pitchFamily="34" charset="0"/>
                          <a:cs typeface="Arial" panose="020B0604020202020204" pitchFamily="34" charset="0"/>
                        </a:rPr>
                        <a:t> control supports higher performance and higher quality in the bolting work operation.</a:t>
                      </a:r>
                      <a:endParaRPr lang="en-US" sz="1200"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11" name="Rectangle 10"/>
          <p:cNvSpPr/>
          <p:nvPr/>
        </p:nvSpPr>
        <p:spPr>
          <a:xfrm>
            <a:off x="3481830" y="1458102"/>
            <a:ext cx="5694493" cy="2585323"/>
          </a:xfrm>
          <a:prstGeom prst="rect">
            <a:avLst/>
          </a:prstGeom>
        </p:spPr>
        <p:txBody>
          <a:bodyPr wrap="square">
            <a:spAutoFit/>
          </a:bodyPr>
          <a:lstStyle/>
          <a:p>
            <a:pPr>
              <a:spcAft>
                <a:spcPts val="600"/>
              </a:spcAft>
            </a:pPr>
            <a:r>
              <a:rPr lang="en-US" sz="2000" b="1" dirty="0" smtClean="0">
                <a:latin typeface="Arial" panose="020B0604020202020204" pitchFamily="34" charset="0"/>
                <a:cs typeface="Arial" panose="020B0604020202020204" pitchFamily="34" charset="0"/>
              </a:rPr>
              <a:t>Primary Control Features</a:t>
            </a:r>
          </a:p>
          <a:p>
            <a:pPr marL="171450"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Press Any Button to Power-On Tool  (auto off after 5 min)</a:t>
            </a:r>
          </a:p>
          <a:p>
            <a:pPr marL="171450"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Left Button Increases Value</a:t>
            </a:r>
          </a:p>
          <a:p>
            <a:pPr marL="171450"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Right Button Decreases Value</a:t>
            </a:r>
          </a:p>
          <a:p>
            <a:pPr marL="171450"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Screen Features; Torque, Angle, Release, Direction, Battery Status, Fastener Type, Data Record Indicator</a:t>
            </a:r>
          </a:p>
          <a:p>
            <a:pPr marL="171450"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Push and hold center button to cycle; TORQUE, ANGLE and RELEASE</a:t>
            </a:r>
          </a:p>
          <a:p>
            <a:pPr marL="171450" indent="-171450">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Hold 2 Left Buttons to display </a:t>
            </a:r>
            <a:r>
              <a:rPr lang="en-US" sz="1400" dirty="0" smtClean="0">
                <a:solidFill>
                  <a:srgbClr val="FF0000"/>
                </a:solidFill>
                <a:latin typeface="Arial" panose="020B0604020202020204" pitchFamily="34" charset="0"/>
                <a:cs typeface="Arial" panose="020B0604020202020204" pitchFamily="34" charset="0"/>
              </a:rPr>
              <a:t>main and sub-menu options</a:t>
            </a:r>
          </a:p>
        </p:txBody>
      </p:sp>
      <p:graphicFrame>
        <p:nvGraphicFramePr>
          <p:cNvPr id="8" name="Table 7"/>
          <p:cNvGraphicFramePr>
            <a:graphicFrameLocks noGrp="1" noChangeAspect="1"/>
          </p:cNvGraphicFramePr>
          <p:nvPr>
            <p:extLst>
              <p:ext uri="{D42A27DB-BD31-4B8C-83A1-F6EECF244321}">
                <p14:modId xmlns:p14="http://schemas.microsoft.com/office/powerpoint/2010/main" val="1449084130"/>
              </p:ext>
            </p:extLst>
          </p:nvPr>
        </p:nvGraphicFramePr>
        <p:xfrm>
          <a:off x="9793879" y="2468768"/>
          <a:ext cx="1501167" cy="2024534"/>
        </p:xfrm>
        <a:graphic>
          <a:graphicData uri="http://schemas.openxmlformats.org/drawingml/2006/table">
            <a:tbl>
              <a:tblPr firstRow="1" bandRow="1">
                <a:tableStyleId>{5C22544A-7EE6-4342-B048-85BDC9FD1C3A}</a:tableStyleId>
              </a:tblPr>
              <a:tblGrid>
                <a:gridCol w="477070"/>
                <a:gridCol w="535264"/>
                <a:gridCol w="488833"/>
              </a:tblGrid>
              <a:tr h="251947">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Arial" panose="020B0604020202020204" pitchFamily="34" charset="0"/>
                          <a:cs typeface="Arial" panose="020B0604020202020204" pitchFamily="34" charset="0"/>
                        </a:rPr>
                        <a:t>MAIN MENU</a:t>
                      </a:r>
                      <a:endParaRPr lang="en-US" sz="1000" b="1"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Black" panose="020B0A040201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r>
              <a:tr h="143764">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b="0"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067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OPERATION</a:t>
                      </a:r>
                      <a:endParaRPr lang="en-US" sz="800" b="0"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17067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JOB DATA</a:t>
                      </a:r>
                      <a:endParaRPr lang="en-US" sz="800" b="0"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067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SYSTEM</a:t>
                      </a:r>
                      <a:endParaRPr lang="en-US" sz="800" b="0"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067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ADMIN</a:t>
                      </a:r>
                      <a:endParaRPr lang="en-US" sz="800" b="0"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067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EXIT MENU</a:t>
                      </a:r>
                      <a:endParaRPr lang="en-US" sz="800" b="0"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0679">
                <a:tc gridSpan="3">
                  <a:txBody>
                    <a:bodyPr/>
                    <a:lstStyle/>
                    <a:p>
                      <a:pPr marL="0" marR="0" indent="0" algn="ctr" defTabSz="457200" rtl="0" eaLnBrk="1" fontAlgn="auto" latinLnBrk="0" hangingPunct="1">
                        <a:lnSpc>
                          <a:spcPct val="110000"/>
                        </a:lnSpc>
                        <a:spcBef>
                          <a:spcPts val="100"/>
                        </a:spcBef>
                        <a:spcAft>
                          <a:spcPts val="0"/>
                        </a:spcAft>
                        <a:buClrTx/>
                        <a:buSzTx/>
                        <a:buFontTx/>
                        <a:buNone/>
                        <a:tabLst/>
                        <a:defRPr/>
                      </a:pPr>
                      <a:r>
                        <a:rPr lang="en-US" sz="800" b="0" dirty="0" smtClean="0">
                          <a:solidFill>
                            <a:schemeClr val="tx1"/>
                          </a:solidFill>
                          <a:latin typeface="Arial" panose="020B0604020202020204" pitchFamily="34" charset="0"/>
                          <a:cs typeface="Arial" panose="020B0604020202020204" pitchFamily="34" charset="0"/>
                        </a:rPr>
                        <a:t>POWER OFF</a:t>
                      </a:r>
                      <a:endParaRPr lang="en-US" sz="800" b="0"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57672">
                <a:tc gridSpan="3">
                  <a:txBody>
                    <a:bodyPr/>
                    <a:lstStyle/>
                    <a:p>
                      <a:pPr marL="0" marR="0" indent="0" algn="ctr" defTabSz="457200" rtl="0" eaLnBrk="1" fontAlgn="auto" latinLnBrk="0" hangingPunct="1">
                        <a:lnSpc>
                          <a:spcPct val="11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73089">
                <a:tc gridSpan="3">
                  <a:txBody>
                    <a:bodyPr/>
                    <a:lstStyle/>
                    <a:p>
                      <a:pPr marL="0" marR="0" indent="0" algn="ctr" defTabSz="457200" rtl="0" eaLnBrk="1" fontAlgn="auto" latinLnBrk="0" hangingPunct="1">
                        <a:lnSpc>
                          <a:spcPct val="140000"/>
                        </a:lnSpc>
                        <a:spcBef>
                          <a:spcPts val="0"/>
                        </a:spcBef>
                        <a:spcAft>
                          <a:spcPts val="0"/>
                        </a:spcAft>
                        <a:buClrTx/>
                        <a:buSzTx/>
                        <a:buFontTx/>
                        <a:buNone/>
                        <a:tabLst/>
                        <a:defRPr/>
                      </a:pPr>
                      <a:endParaRPr lang="en-US" sz="200" b="0" dirty="0">
                        <a:solidFill>
                          <a:schemeClr val="tx1"/>
                        </a:solidFill>
                        <a:latin typeface="Arial" panose="020B0604020202020204" pitchFamily="34" charset="0"/>
                        <a:cs typeface="Arial" panose="020B0604020202020204" pitchFamily="34" charset="0"/>
                      </a:endParaRPr>
                    </a:p>
                  </a:txBody>
                  <a:tcPr marL="76423" marR="76423" marT="15285" marB="1528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27383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Wide Latin" panose="020A0A07050505020404" pitchFamily="18" charset="0"/>
                          <a:sym typeface="Wingdings" panose="05000000000000000000" pitchFamily="2" charset="2"/>
                        </a:rPr>
                        <a:t></a:t>
                      </a:r>
                      <a:endParaRPr lang="en-US" sz="1200" b="1" dirty="0">
                        <a:solidFill>
                          <a:schemeClr val="tx1"/>
                        </a:solidFill>
                        <a:latin typeface="Wide Latin" panose="020A0A07050505020404" pitchFamily="18" charset="0"/>
                      </a:endParaRPr>
                    </a:p>
                  </a:txBody>
                  <a:tcPr marL="76423" marR="76423" marT="38212" marB="38212">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Wide Latin" panose="020A0A07050505020404" pitchFamily="18" charset="0"/>
                          <a:sym typeface="Wingdings" panose="05000000000000000000" pitchFamily="2" charset="2"/>
                        </a:rPr>
                        <a:t></a:t>
                      </a:r>
                      <a:endParaRPr lang="en-US" sz="1200" b="1" dirty="0">
                        <a:solidFill>
                          <a:schemeClr val="tx1"/>
                        </a:solidFill>
                        <a:latin typeface="Wide Latin" panose="020A0A07050505020404" pitchFamily="18" charset="0"/>
                      </a:endParaRPr>
                    </a:p>
                  </a:txBody>
                  <a:tcPr marL="76423" marR="76423" marT="38212" marB="3821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Wide Latin" panose="020A0A07050505020404" pitchFamily="18" charset="0"/>
                          <a:sym typeface="Wingdings" panose="05000000000000000000" pitchFamily="2" charset="2"/>
                        </a:rPr>
                        <a:t></a:t>
                      </a:r>
                      <a:endParaRPr lang="en-US" sz="1200" b="1" dirty="0" smtClean="0">
                        <a:solidFill>
                          <a:schemeClr val="tx1"/>
                        </a:solidFill>
                        <a:latin typeface="Wide Latin" panose="020A0A07050505020404" pitchFamily="18" charset="0"/>
                      </a:endParaRPr>
                    </a:p>
                  </a:txBody>
                  <a:tcPr marL="76423" marR="76423" marT="38212" marB="38212">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4" name="Straight Arrow Connector 3"/>
          <p:cNvCxnSpPr/>
          <p:nvPr/>
        </p:nvCxnSpPr>
        <p:spPr>
          <a:xfrm>
            <a:off x="6171551" y="4043425"/>
            <a:ext cx="3004772" cy="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08208" y="1404259"/>
            <a:ext cx="1940137" cy="369332"/>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LCD Screen</a:t>
            </a:r>
            <a:endParaRPr lang="en-US" b="1" dirty="0">
              <a:latin typeface="Arial" panose="020B0604020202020204" pitchFamily="34" charset="0"/>
              <a:cs typeface="Arial" panose="020B0604020202020204" pitchFamily="34" charset="0"/>
            </a:endParaRPr>
          </a:p>
        </p:txBody>
      </p:sp>
      <p:sp>
        <p:nvSpPr>
          <p:cNvPr id="16" name="Rectangle 15"/>
          <p:cNvSpPr/>
          <p:nvPr/>
        </p:nvSpPr>
        <p:spPr>
          <a:xfrm>
            <a:off x="1097902" y="4093797"/>
            <a:ext cx="1999119" cy="369332"/>
          </a:xfrm>
          <a:prstGeom prst="rect">
            <a:avLst/>
          </a:prstGeom>
        </p:spPr>
        <p:txBody>
          <a:bodyPr wrap="square">
            <a:spAutoFit/>
          </a:bodyPr>
          <a:lstStyle/>
          <a:p>
            <a:pPr algn="ctr"/>
            <a:r>
              <a:rPr lang="en-US" b="1" dirty="0" smtClean="0">
                <a:latin typeface="Arial" panose="020B0604020202020204" pitchFamily="34" charset="0"/>
                <a:cs typeface="Arial" panose="020B0604020202020204" pitchFamily="34" charset="0"/>
              </a:rPr>
              <a:t>Push-buttons</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6054956" y="4043425"/>
            <a:ext cx="3323346" cy="261610"/>
          </a:xfrm>
          <a:prstGeom prst="rect">
            <a:avLst/>
          </a:prstGeom>
          <a:noFill/>
        </p:spPr>
        <p:txBody>
          <a:bodyPr wrap="none" rtlCol="0">
            <a:spAutoFit/>
          </a:bodyPr>
          <a:lstStyle/>
          <a:p>
            <a:r>
              <a:rPr lang="en-US" sz="1100" b="1" dirty="0" smtClean="0"/>
              <a:t>(See Menu Descriptions in Operations Section)</a:t>
            </a:r>
            <a:endParaRPr lang="en-US" sz="1100" b="1" dirty="0"/>
          </a:p>
        </p:txBody>
      </p:sp>
    </p:spTree>
    <p:extLst>
      <p:ext uri="{BB962C8B-B14F-4D97-AF65-F5344CB8AC3E}">
        <p14:creationId xmlns:p14="http://schemas.microsoft.com/office/powerpoint/2010/main" val="68486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699"/>
            <a:ext cx="12191999" cy="769441"/>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rPr>
              <a:t>Battery Features</a:t>
            </a:r>
            <a:endParaRPr lang="en-US" sz="4400" b="1"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sp>
        <p:nvSpPr>
          <p:cNvPr id="7" name="TextBox 6"/>
          <p:cNvSpPr txBox="1"/>
          <p:nvPr/>
        </p:nvSpPr>
        <p:spPr>
          <a:xfrm>
            <a:off x="1" y="725672"/>
            <a:ext cx="12191999" cy="707886"/>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LiON tool is supplied with 1 long-life 18V rechargeable </a:t>
            </a:r>
            <a:r>
              <a:rPr lang="en-U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and </a:t>
            </a:r>
            <a:r>
              <a:rPr lang="en-US" sz="20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interchangeable</a:t>
            </a:r>
          </a:p>
          <a:p>
            <a:pPr algn="ctr"/>
            <a:r>
              <a:rPr lang="en-US" sz="20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lithium-ion battery with charge indicator provided on battery and screen.</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60487234"/>
              </p:ext>
            </p:extLst>
          </p:nvPr>
        </p:nvGraphicFramePr>
        <p:xfrm>
          <a:off x="914400" y="4654057"/>
          <a:ext cx="10629900" cy="2128902"/>
        </p:xfrm>
        <a:graphic>
          <a:graphicData uri="http://schemas.openxmlformats.org/drawingml/2006/table">
            <a:tbl>
              <a:tblPr firstRow="1" bandRow="1">
                <a:tableStyleId>{073A0DAA-6AF3-43AB-8588-CEC1D06C72B9}</a:tableStyleId>
              </a:tblPr>
              <a:tblGrid>
                <a:gridCol w="5190565"/>
                <a:gridCol w="5439335"/>
              </a:tblGrid>
              <a:tr h="3229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Advantage</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Benefit</a:t>
                      </a:r>
                      <a:endParaRPr lang="en-US" b="0" dirty="0"/>
                    </a:p>
                  </a:txBody>
                  <a:tcPr/>
                </a:tc>
              </a:tr>
              <a:tr h="539459">
                <a:tc>
                  <a:txBody>
                    <a:bodyPr/>
                    <a:lstStyle/>
                    <a:p>
                      <a:r>
                        <a:rPr lang="en-US" sz="1200" dirty="0" smtClean="0"/>
                        <a:t>Supplied with one (1) rechargeable 4.1 Ah -18V lithium-ion batteries that provide a run-time 2X that of standard lithium-ion batteries.</a:t>
                      </a:r>
                      <a:endParaRPr lang="en-US" sz="1200" dirty="0" smtClean="0">
                        <a:solidFill>
                          <a:schemeClr val="bg1"/>
                        </a:solidFill>
                        <a:latin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Long lasting batteries mean fewer interruptions of work operations, typically lasts for hundreds of bolts.</a:t>
                      </a:r>
                      <a:endParaRPr lang="en-US" sz="1200" b="0" baseline="0" dirty="0" smtClean="0">
                        <a:solidFill>
                          <a:schemeClr val="bg1"/>
                        </a:solidFill>
                        <a:latin typeface="+mn-lt"/>
                        <a:cs typeface="Arial" panose="020B0604020202020204" pitchFamily="34" charset="0"/>
                      </a:endParaRPr>
                    </a:p>
                  </a:txBody>
                  <a:tcPr/>
                </a:tc>
              </a:tr>
              <a:tr h="4246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Test button and charge indicator</a:t>
                      </a:r>
                      <a:r>
                        <a:rPr lang="en-US" sz="1200" baseline="0" dirty="0" smtClean="0"/>
                        <a:t> on the battery and LCD screen indicator alert the operator when it’s time to recharge or switch to the spare battery.</a:t>
                      </a:r>
                      <a:endParaRPr lang="en-US" sz="1200" dirty="0" smtClean="0">
                        <a:solidFill>
                          <a:schemeClr val="bg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Allows operator to monitor the battery discharge, charge the spare battery so that it is ready when needed or the recharge the battery to avoid down time.</a:t>
                      </a:r>
                      <a:endParaRPr lang="en-US" sz="1200" b="0" baseline="0" dirty="0" smtClean="0">
                        <a:solidFill>
                          <a:schemeClr val="bg1"/>
                        </a:solidFill>
                        <a:latin typeface="+mn-lt"/>
                        <a:cs typeface="Arial" panose="020B0604020202020204" pitchFamily="34" charset="0"/>
                      </a:endParaRPr>
                    </a:p>
                  </a:txBody>
                  <a:tcPr/>
                </a:tc>
              </a:tr>
              <a:tr h="3708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Battery and gun are portable e</a:t>
                      </a:r>
                      <a:r>
                        <a:rPr lang="en-US" sz="1200" dirty="0" smtClean="0"/>
                        <a:t>liminating</a:t>
                      </a:r>
                      <a:r>
                        <a:rPr lang="en-US" sz="1200" baseline="0" dirty="0" smtClean="0"/>
                        <a:t> the</a:t>
                      </a:r>
                      <a:r>
                        <a:rPr lang="en-US" sz="1200" dirty="0" smtClean="0"/>
                        <a:t> need for cords or hoses</a:t>
                      </a:r>
                      <a:r>
                        <a:rPr lang="en-US" sz="1200" baseline="0" dirty="0" smtClean="0"/>
                        <a:t> associated with hydraulic, pneumatic or electric cord powered technology.</a:t>
                      </a:r>
                      <a:endParaRPr lang="en-US" sz="1200" dirty="0" smtClean="0">
                        <a:solidFill>
                          <a:schemeClr val="bg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Improves safety by eliminating potential tripping hazards with hoses/cables.</a:t>
                      </a:r>
                      <a:endParaRPr lang="en-US" sz="1200" b="0" baseline="0" dirty="0" smtClean="0">
                        <a:solidFill>
                          <a:schemeClr val="bg1"/>
                        </a:solidFill>
                        <a:latin typeface="+mn-lt"/>
                        <a:cs typeface="Arial" panose="020B0604020202020204" pitchFamily="34" charset="0"/>
                      </a:endParaRPr>
                    </a:p>
                  </a:txBody>
                  <a:tcPr/>
                </a:tc>
              </a:tr>
              <a:tr h="3092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Immediate</a:t>
                      </a:r>
                      <a:r>
                        <a:rPr lang="en-US" sz="1200" baseline="0" dirty="0" smtClean="0"/>
                        <a:t> source of power after battery is charged.</a:t>
                      </a:r>
                      <a:endParaRPr lang="en-US" sz="1200" b="0" dirty="0">
                        <a:solidFill>
                          <a:schemeClr val="bg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Significantly reduces setup time.</a:t>
                      </a:r>
                      <a:endParaRPr lang="en-US" sz="1200" baseline="0" dirty="0" smtClean="0">
                        <a:solidFill>
                          <a:schemeClr val="bg1"/>
                        </a:solidFill>
                        <a:latin typeface="Arial" panose="020B0604020202020204" pitchFamily="34" charset="0"/>
                        <a:cs typeface="Arial" panose="020B0604020202020204" pitchFamily="34" charset="0"/>
                      </a:endParaRPr>
                    </a:p>
                  </a:txBody>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09" y="1590589"/>
            <a:ext cx="3352800" cy="2267712"/>
          </a:xfrm>
          <a:prstGeom prst="rect">
            <a:avLst/>
          </a:prstGeom>
        </p:spPr>
      </p:pic>
      <p:sp>
        <p:nvSpPr>
          <p:cNvPr id="12" name="Rectangle 11"/>
          <p:cNvSpPr/>
          <p:nvPr/>
        </p:nvSpPr>
        <p:spPr>
          <a:xfrm>
            <a:off x="4534833" y="2006621"/>
            <a:ext cx="7009467" cy="1420325"/>
          </a:xfrm>
          <a:prstGeom prst="rect">
            <a:avLst/>
          </a:prstGeom>
        </p:spPr>
        <p:txBody>
          <a:bodyPr wrap="square">
            <a:spAutoFit/>
          </a:bodyPr>
          <a:lstStyle/>
          <a:p>
            <a:pPr marL="171450" indent="-17145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18V Extended Life Battery</a:t>
            </a:r>
          </a:p>
          <a:p>
            <a:pPr marL="171450" indent="-1714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1 Battery </a:t>
            </a:r>
            <a:r>
              <a:rPr lang="en-US" sz="2000" dirty="0" smtClean="0">
                <a:latin typeface="Arial" panose="020B0604020202020204" pitchFamily="34" charset="0"/>
                <a:cs typeface="Arial" panose="020B0604020202020204" pitchFamily="34" charset="0"/>
              </a:rPr>
              <a:t>Supplied, additional </a:t>
            </a:r>
            <a:r>
              <a:rPr lang="en-US" sz="2000" dirty="0">
                <a:latin typeface="Arial" panose="020B0604020202020204" pitchFamily="34" charset="0"/>
                <a:cs typeface="Arial" panose="020B0604020202020204" pitchFamily="34" charset="0"/>
              </a:rPr>
              <a:t>batteries </a:t>
            </a:r>
            <a:r>
              <a:rPr lang="en-US" sz="2000" dirty="0" smtClean="0">
                <a:latin typeface="Arial" panose="020B0604020202020204" pitchFamily="34" charset="0"/>
                <a:cs typeface="Arial" panose="020B0604020202020204" pitchFamily="34" charset="0"/>
              </a:rPr>
              <a:t>ordered separately</a:t>
            </a:r>
            <a:endParaRPr lang="en-US" sz="2000" dirty="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Integrated Test Button and Charge Indicator</a:t>
            </a:r>
          </a:p>
        </p:txBody>
      </p:sp>
    </p:spTree>
    <p:extLst>
      <p:ext uri="{BB962C8B-B14F-4D97-AF65-F5344CB8AC3E}">
        <p14:creationId xmlns:p14="http://schemas.microsoft.com/office/powerpoint/2010/main" val="895995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1">
      <a:dk1>
        <a:sysClr val="windowText" lastClr="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TC103457496[[fn=Parallax]]</Template>
  <TotalTime>10018</TotalTime>
  <Words>8469</Words>
  <Application>Microsoft Office PowerPoint</Application>
  <PresentationFormat>Widescreen</PresentationFormat>
  <Paragraphs>961</Paragraphs>
  <Slides>45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Angsana New</vt:lpstr>
      <vt:lpstr>Arial</vt:lpstr>
      <vt:lpstr>Arial Black</vt:lpstr>
      <vt:lpstr>Arial Narrow</vt:lpstr>
      <vt:lpstr>Calibri</vt:lpstr>
      <vt:lpstr>Corbel</vt:lpstr>
      <vt:lpstr>Futura PT Heavy</vt:lpstr>
      <vt:lpstr>Symbol</vt:lpstr>
      <vt:lpstr>Times New Roman</vt:lpstr>
      <vt:lpstr>Verdana</vt:lpstr>
      <vt:lpstr>Wide Latin</vt:lpstr>
      <vt:lpstr>Wingdings</vt:lpstr>
      <vt:lpstr>Wingdings 3</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rreagan@hytorc.com</dc:creator>
  <cp:lastModifiedBy>Randy Reagan</cp:lastModifiedBy>
  <cp:revision>1173</cp:revision>
  <cp:lastPrinted>2016-10-20T15:01:12Z</cp:lastPrinted>
  <dcterms:created xsi:type="dcterms:W3CDTF">2014-05-02T20:32:04Z</dcterms:created>
  <dcterms:modified xsi:type="dcterms:W3CDTF">2016-12-01T14:05:54Z</dcterms:modified>
</cp:coreProperties>
</file>